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</p:sldMasterIdLst>
  <p:notesMasterIdLst>
    <p:notesMasterId r:id="rId48"/>
  </p:notesMasterIdLst>
  <p:handoutMasterIdLst>
    <p:handoutMasterId r:id="rId49"/>
  </p:handoutMasterIdLst>
  <p:sldIdLst>
    <p:sldId id="364" r:id="rId3"/>
    <p:sldId id="256" r:id="rId4"/>
    <p:sldId id="365" r:id="rId5"/>
    <p:sldId id="370" r:id="rId6"/>
    <p:sldId id="371" r:id="rId7"/>
    <p:sldId id="374" r:id="rId8"/>
    <p:sldId id="377" r:id="rId9"/>
    <p:sldId id="380" r:id="rId10"/>
    <p:sldId id="381" r:id="rId11"/>
    <p:sldId id="383" r:id="rId12"/>
    <p:sldId id="390" r:id="rId13"/>
    <p:sldId id="391" r:id="rId14"/>
    <p:sldId id="384" r:id="rId15"/>
    <p:sldId id="392" r:id="rId16"/>
    <p:sldId id="385" r:id="rId17"/>
    <p:sldId id="393" r:id="rId18"/>
    <p:sldId id="398" r:id="rId19"/>
    <p:sldId id="401" r:id="rId20"/>
    <p:sldId id="402" r:id="rId21"/>
    <p:sldId id="403" r:id="rId22"/>
    <p:sldId id="386" r:id="rId23"/>
    <p:sldId id="404" r:id="rId24"/>
    <p:sldId id="405" r:id="rId25"/>
    <p:sldId id="488" r:id="rId26"/>
    <p:sldId id="487" r:id="rId27"/>
    <p:sldId id="407" r:id="rId28"/>
    <p:sldId id="412" r:id="rId29"/>
    <p:sldId id="410" r:id="rId30"/>
    <p:sldId id="411" r:id="rId31"/>
    <p:sldId id="409" r:id="rId32"/>
    <p:sldId id="413" r:id="rId33"/>
    <p:sldId id="414" r:id="rId34"/>
    <p:sldId id="415" r:id="rId35"/>
    <p:sldId id="416" r:id="rId36"/>
    <p:sldId id="419" r:id="rId37"/>
    <p:sldId id="417" r:id="rId38"/>
    <p:sldId id="418" r:id="rId39"/>
    <p:sldId id="425" r:id="rId40"/>
    <p:sldId id="423" r:id="rId41"/>
    <p:sldId id="435" r:id="rId42"/>
    <p:sldId id="436" r:id="rId43"/>
    <p:sldId id="426" r:id="rId44"/>
    <p:sldId id="427" r:id="rId45"/>
    <p:sldId id="430" r:id="rId46"/>
    <p:sldId id="361" r:id="rId47"/>
  </p:sldIdLst>
  <p:sldSz cx="9144000" cy="6858000" type="screen4x3"/>
  <p:notesSz cx="6669088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0000FF"/>
    <a:srgbClr val="FF00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08" autoAdjust="0"/>
    <p:restoredTop sz="85714" autoAdjust="0"/>
  </p:normalViewPr>
  <p:slideViewPr>
    <p:cSldViewPr>
      <p:cViewPr varScale="1">
        <p:scale>
          <a:sx n="45" d="100"/>
          <a:sy n="45" d="100"/>
        </p:scale>
        <p:origin x="-114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0EF8F-C21D-4ED8-9640-EF27789779F1}" type="datetimeFigureOut">
              <a:rPr lang="zh-TW" altLang="en-US" smtClean="0"/>
              <a:pPr/>
              <a:t>2012/4/12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6A056A-6C42-4FF8-8E70-A3AE811921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938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7607" y="0"/>
            <a:ext cx="2889938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13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909" y="4715907"/>
            <a:ext cx="5335270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091"/>
            <a:ext cx="2889938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7607" y="9430091"/>
            <a:ext cx="2889938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>
                <a:latin typeface="Arial" charset="0"/>
              </a:defRPr>
            </a:lvl1pPr>
          </a:lstStyle>
          <a:p>
            <a:pPr>
              <a:defRPr/>
            </a:pPr>
            <a:fld id="{388D04B2-87C9-4E25-B74C-D309D5BE1EF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EC8BAD-EDEC-4EF1-B1D9-16F5AB3D5087}" type="slidenum">
              <a:rPr lang="en-US" altLang="zh-TW" smtClean="0"/>
              <a:pPr/>
              <a:t>1</a:t>
            </a:fld>
            <a:endParaRPr lang="en-US" altLang="zh-TW" smtClean="0"/>
          </a:p>
        </p:txBody>
      </p:sp>
      <p:sp>
        <p:nvSpPr>
          <p:cNvPr id="102403" name="Rectangle 7"/>
          <p:cNvSpPr txBox="1">
            <a:spLocks noGrp="1" noChangeArrowheads="1"/>
          </p:cNvSpPr>
          <p:nvPr/>
        </p:nvSpPr>
        <p:spPr bwMode="auto">
          <a:xfrm>
            <a:off x="3777607" y="9430091"/>
            <a:ext cx="2888394" cy="494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89991" tIns="46796" rIns="89991" bIns="46796" anchor="b"/>
          <a:lstStyle/>
          <a:p>
            <a:pPr algn="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fld id="{EB18DE1E-9475-4BA1-8691-F2C95AE67468}" type="slidenum">
              <a:rPr lang="en-US" altLang="zh-TW" sz="1200">
                <a:solidFill>
                  <a:srgbClr val="000000"/>
                </a:solidFill>
                <a:latin typeface="Calibri" pitchFamily="34" charset="0"/>
              </a:rPr>
              <a:pPr algn="r" defTabSz="449263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399213" algn="l"/>
                  <a:tab pos="7313613" algn="l"/>
                  <a:tab pos="8228013" algn="l"/>
                  <a:tab pos="9142413" algn="l"/>
                  <a:tab pos="10056813" algn="l"/>
                </a:tabLst>
              </a:pPr>
              <a:t>1</a:t>
            </a:fld>
            <a:endParaRPr lang="en-US" altLang="zh-TW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2404" name="Text Box 1"/>
          <p:cNvSpPr txBox="1">
            <a:spLocks noChangeArrowheads="1"/>
          </p:cNvSpPr>
          <p:nvPr/>
        </p:nvSpPr>
        <p:spPr bwMode="auto">
          <a:xfrm>
            <a:off x="1251999" y="744617"/>
            <a:ext cx="4165092" cy="372308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4408" tIns="42204" rIns="84408" bIns="42204" anchor="ctr"/>
          <a:lstStyle/>
          <a:p>
            <a:pPr defTabSz="844550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zh-TW" altLang="zh-TW" sz="17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02405" name="Rectangle 2"/>
          <p:cNvSpPr>
            <a:spLocks noGrp="1" noChangeArrowheads="1"/>
          </p:cNvSpPr>
          <p:nvPr>
            <p:ph type="body"/>
          </p:nvPr>
        </p:nvSpPr>
        <p:spPr>
          <a:xfrm>
            <a:off x="666909" y="4715907"/>
            <a:ext cx="5335270" cy="4569397"/>
          </a:xfrm>
          <a:noFill/>
          <a:ln/>
        </p:spPr>
        <p:txBody>
          <a:bodyPr wrap="none" lIns="91431" tIns="45716" rIns="91431" bIns="45716" anchor="ctr"/>
          <a:lstStyle/>
          <a:p>
            <a:pPr eaLnBrk="1" hangingPunct="1"/>
            <a:r>
              <a:rPr kumimoji="1" lang="zh-TW" altLang="en-US" sz="1200" b="1" i="0" kern="1200" dirty="0" smtClean="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rPr>
              <a:t>紀念</a:t>
            </a:r>
            <a:r>
              <a:rPr kumimoji="1" lang="en-US" altLang="zh-TW" sz="1200" b="1" i="0" kern="1200" dirty="0" smtClean="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rPr>
              <a:t>1609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rPr>
              <a:t>年伽利略首次用望遠鏡進行天文觀測</a:t>
            </a:r>
            <a:r>
              <a:rPr kumimoji="1" lang="en-US" altLang="zh-TW" sz="1200" b="1" i="0" kern="1200" dirty="0" smtClean="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rPr>
              <a:t>400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rPr>
              <a:t>週年。</a:t>
            </a:r>
            <a:endParaRPr lang="zh-TW" altLang="zh-TW" dirty="0" smtClean="0"/>
          </a:p>
        </p:txBody>
      </p:sp>
      <p:sp>
        <p:nvSpPr>
          <p:cNvPr id="102406" name="Text Box 3"/>
          <p:cNvSpPr txBox="1">
            <a:spLocks noChangeArrowheads="1"/>
          </p:cNvSpPr>
          <p:nvPr/>
        </p:nvSpPr>
        <p:spPr bwMode="auto">
          <a:xfrm>
            <a:off x="3777607" y="9430091"/>
            <a:ext cx="2889938" cy="4964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89991" tIns="46796" rIns="89991" bIns="46796" anchor="b"/>
          <a:lstStyle/>
          <a:p>
            <a:pPr algn="r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fld id="{F76E34A2-BA5A-43F7-9496-664FF0B92C83}" type="slidenum">
              <a:rPr lang="en-US" altLang="zh-TW" sz="1200">
                <a:solidFill>
                  <a:srgbClr val="000000"/>
                </a:solidFill>
                <a:latin typeface="Calibri" pitchFamily="34" charset="0"/>
              </a:rPr>
              <a:pPr algn="r" defTabSz="449263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399213" algn="l"/>
                  <a:tab pos="7313613" algn="l"/>
                  <a:tab pos="8228013" algn="l"/>
                  <a:tab pos="9142413" algn="l"/>
                  <a:tab pos="10056813" algn="l"/>
                </a:tabLst>
              </a:pPr>
              <a:t>1</a:t>
            </a:fld>
            <a:endParaRPr lang="en-US" altLang="zh-TW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429ED4-C478-4CE2-A9FC-76FC53DA3D4E}" type="slidenum">
              <a:rPr lang="en-US" altLang="zh-TW" smtClean="0"/>
              <a:pPr/>
              <a:t>2</a:t>
            </a:fld>
            <a:endParaRPr lang="en-US" altLang="zh-TW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zh-TW" altLang="en-US" smtClean="0"/>
              <a:t>拆卸照片特寫</a:t>
            </a:r>
          </a:p>
        </p:txBody>
      </p:sp>
      <p:sp>
        <p:nvSpPr>
          <p:cNvPr id="10650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A2C160-BED7-441C-9A65-A14709AFCE3F}" type="slidenum">
              <a:rPr lang="en-US" altLang="zh-TW" smtClean="0"/>
              <a:pPr/>
              <a:t>3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8D04B2-87C9-4E25-B74C-D309D5BE1EF6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8D04B2-87C9-4E25-B74C-D309D5BE1EF6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8D04B2-87C9-4E25-B74C-D309D5BE1EF6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8D04B2-87C9-4E25-B74C-D309D5BE1EF6}" type="slidenum">
              <a:rPr lang="en-US" altLang="zh-TW" smtClean="0"/>
              <a:pPr>
                <a:defRPr/>
              </a:pPr>
              <a:t>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8D04B2-87C9-4E25-B74C-D309D5BE1EF6}" type="slidenum">
              <a:rPr lang="en-US" altLang="zh-TW" smtClean="0"/>
              <a:pPr>
                <a:defRPr/>
              </a:pPr>
              <a:t>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zh-TW" altLang="en-US" smtClean="0"/>
              <a:t>拆卸照片特寫</a:t>
            </a:r>
          </a:p>
        </p:txBody>
      </p:sp>
      <p:sp>
        <p:nvSpPr>
          <p:cNvPr id="10752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5336E7-0BD5-40FF-B0DB-1F7FA5848230}" type="slidenum">
              <a:rPr lang="en-US" altLang="zh-TW" smtClean="0"/>
              <a:pPr/>
              <a:t>9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zh-TW" altLang="en-US" smtClean="0"/>
              <a:t>拆卸照片特寫</a:t>
            </a:r>
          </a:p>
        </p:txBody>
      </p:sp>
      <p:sp>
        <p:nvSpPr>
          <p:cNvPr id="10752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5336E7-0BD5-40FF-B0DB-1F7FA5848230}" type="slidenum">
              <a:rPr lang="en-US" altLang="zh-TW" smtClean="0"/>
              <a:pPr/>
              <a:t>10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zh-TW" altLang="en-US" smtClean="0"/>
              <a:t>拆卸照片特寫</a:t>
            </a:r>
          </a:p>
        </p:txBody>
      </p:sp>
      <p:sp>
        <p:nvSpPr>
          <p:cNvPr id="10752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5336E7-0BD5-40FF-B0DB-1F7FA5848230}" type="slidenum">
              <a:rPr lang="en-US" altLang="zh-TW" smtClean="0"/>
              <a:pPr/>
              <a:t>13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8D04B2-87C9-4E25-B74C-D309D5BE1EF6}" type="slidenum">
              <a:rPr lang="en-US" altLang="zh-TW" smtClean="0"/>
              <a:pPr>
                <a:defRPr/>
              </a:pPr>
              <a:t>14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zh-TW" altLang="en-US" smtClean="0"/>
              <a:t>拆卸照片特寫</a:t>
            </a:r>
          </a:p>
        </p:txBody>
      </p:sp>
      <p:sp>
        <p:nvSpPr>
          <p:cNvPr id="10752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5336E7-0BD5-40FF-B0DB-1F7FA5848230}" type="slidenum">
              <a:rPr lang="en-US" altLang="zh-TW" smtClean="0"/>
              <a:pPr/>
              <a:t>15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zh-TW" altLang="en-US" smtClean="0"/>
              <a:t>拆卸照片特寫</a:t>
            </a:r>
          </a:p>
        </p:txBody>
      </p:sp>
      <p:sp>
        <p:nvSpPr>
          <p:cNvPr id="10752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5336E7-0BD5-40FF-B0DB-1F7FA5848230}" type="slidenum">
              <a:rPr lang="en-US" altLang="zh-TW" smtClean="0"/>
              <a:pPr/>
              <a:t>21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8D04B2-87C9-4E25-B74C-D309D5BE1EF6}" type="slidenum">
              <a:rPr lang="en-US" altLang="zh-TW" smtClean="0"/>
              <a:pPr>
                <a:defRPr/>
              </a:pPr>
              <a:t>26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28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29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39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44D449-DAD5-42E6-B321-AAEDB699731B}" type="slidenum">
              <a:rPr lang="en-US" altLang="zh-TW" smtClean="0"/>
              <a:pPr/>
              <a:t>40</a:t>
            </a:fld>
            <a:endParaRPr lang="en-US" altLang="zh-TW" smtClean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44D449-DAD5-42E6-B321-AAEDB699731B}" type="slidenum">
              <a:rPr lang="en-US" altLang="zh-TW" smtClean="0"/>
              <a:pPr/>
              <a:t>41</a:t>
            </a:fld>
            <a:endParaRPr lang="en-US" altLang="zh-TW" smtClean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5908BA-02D3-4D76-99F4-3F588DB8B4BF}" type="slidenum">
              <a:rPr lang="en-US" altLang="zh-TW" smtClean="0"/>
              <a:pPr/>
              <a:t>42</a:t>
            </a:fld>
            <a:endParaRPr lang="en-US" altLang="zh-TW" smtClean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43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FF264-F509-4D37-88DB-1F756D110276}" type="slidenum">
              <a:rPr lang="zh-TW" altLang="en-US" smtClean="0"/>
              <a:pPr/>
              <a:t>44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E2F022-2187-4EFE-83EE-8AC9244DB554}" type="slidenum">
              <a:rPr lang="en-US" altLang="zh-TW" smtClean="0"/>
              <a:pPr/>
              <a:t>45</a:t>
            </a:fld>
            <a:endParaRPr lang="en-US" altLang="zh-TW" smtClean="0"/>
          </a:p>
        </p:txBody>
      </p:sp>
      <p:sp>
        <p:nvSpPr>
          <p:cNvPr id="191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 bwMode="gray"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5334000"/>
            <a:ext cx="8229600" cy="838200"/>
          </a:xfrm>
        </p:spPr>
        <p:txBody>
          <a:bodyPr anchor="b"/>
          <a:lstStyle>
            <a:lvl1pPr>
              <a:defRPr/>
            </a:lvl1pPr>
          </a:lstStyle>
          <a:p>
            <a:r>
              <a:rPr lang="zh-TW" altLang="en-US"/>
              <a:t>按一下以編輯標題樣式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6019800"/>
            <a:ext cx="8229600" cy="609600"/>
          </a:xfrm>
        </p:spPr>
        <p:txBody>
          <a:bodyPr anchor="b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TW" altLang="en-US"/>
              <a:t>按一下以編輯副標題樣式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81000" y="1524000"/>
            <a:ext cx="41148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1148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67500" y="152400"/>
            <a:ext cx="2095500" cy="54102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81000" y="152400"/>
            <a:ext cx="6134100" cy="54102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C48D30-4604-4109-8D6E-24CA863D8D0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6E004-0D21-4119-9D6F-E6298E95F6D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C0E04-2493-4B50-AC3D-BEC89EF59CF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03582-373F-471B-8A9E-C20F7EB6112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616B5-B0B3-43D6-B840-35BDB7C535F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1F510-B1B9-40D6-85A6-F2D9100E74F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3CD925-1DC7-4051-8F35-C14C0487C90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E6225-79FE-49A1-92E5-6E83FFF0723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0A2AC-620E-400F-A25E-ECA89F0E5B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FF6DF-AE39-4E1F-BF0F-B6B50FB17C3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064B5-73B5-43EE-9AF3-0CA855EB40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152400"/>
            <a:ext cx="8382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524000"/>
            <a:ext cx="8382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		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GB" smtClean="0"/>
              <a:t>請按一下滑鼠，編輯標題文的格式。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GB" smtClean="0"/>
              <a:t>請按滑鼠，編輯大綱文字格式。</a:t>
            </a:r>
          </a:p>
          <a:p>
            <a:pPr lvl="1"/>
            <a:r>
              <a:rPr lang="zh-TW" altLang="en-GB" smtClean="0"/>
              <a:t>第二個大綱層次</a:t>
            </a:r>
          </a:p>
          <a:p>
            <a:pPr lvl="2"/>
            <a:r>
              <a:rPr lang="zh-TW" altLang="en-GB" smtClean="0"/>
              <a:t>第三個大綱層次</a:t>
            </a:r>
          </a:p>
          <a:p>
            <a:pPr lvl="3"/>
            <a:r>
              <a:rPr lang="zh-TW" altLang="en-GB" smtClean="0"/>
              <a:t>第四個大綱層次</a:t>
            </a:r>
          </a:p>
          <a:p>
            <a:pPr lvl="4"/>
            <a:r>
              <a:rPr lang="zh-TW" altLang="en-GB" smtClean="0"/>
              <a:t>第五個大綱層次</a:t>
            </a:r>
          </a:p>
          <a:p>
            <a:pPr lvl="4"/>
            <a:r>
              <a:rPr lang="zh-TW" altLang="en-GB" smtClean="0"/>
              <a:t>第六個大綱層次</a:t>
            </a:r>
          </a:p>
          <a:p>
            <a:pPr lvl="4"/>
            <a:r>
              <a:rPr lang="zh-TW" altLang="en-GB" smtClean="0"/>
              <a:t>第七個大綱層次</a:t>
            </a:r>
          </a:p>
          <a:p>
            <a:pPr lvl="4"/>
            <a:r>
              <a:rPr lang="zh-TW" altLang="en-GB" smtClean="0"/>
              <a:t>第八個大綱層次</a:t>
            </a:r>
          </a:p>
          <a:p>
            <a:pPr lvl="4"/>
            <a:r>
              <a:rPr lang="zh-TW" altLang="en-GB" smtClean="0"/>
              <a:t>第九個大綱層次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08725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zh-TW" altLang="zh-TW" sz="18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9F223CB8-8789-4D8A-83BC-8089A68BF34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iming>
    <p:tnLst>
      <p:par>
        <p:cTn id="1" dur="indefinite" restart="never" nodeType="tmRoot"/>
      </p:par>
    </p:tnLst>
  </p:timing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kumimoji="1"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kumimoji="1" sz="4400">
          <a:solidFill>
            <a:srgbClr val="FFFFFF"/>
          </a:solidFill>
          <a:latin typeface="Calibri" pitchFamily="34" charset="0"/>
          <a:ea typeface="新細明體" pitchFamily="18" charset="-12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kumimoji="1" sz="4400">
          <a:solidFill>
            <a:srgbClr val="FFFFFF"/>
          </a:solidFill>
          <a:latin typeface="Calibri" pitchFamily="34" charset="0"/>
          <a:ea typeface="新細明體" pitchFamily="18" charset="-12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kumimoji="1" sz="4400">
          <a:solidFill>
            <a:srgbClr val="FFFFFF"/>
          </a:solidFill>
          <a:latin typeface="Calibri" pitchFamily="34" charset="0"/>
          <a:ea typeface="新細明體" pitchFamily="18" charset="-12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kumimoji="1" sz="4400">
          <a:solidFill>
            <a:srgbClr val="FFFFFF"/>
          </a:solidFill>
          <a:latin typeface="Calibri" pitchFamily="34" charset="0"/>
          <a:ea typeface="新細明體" pitchFamily="18" charset="-120"/>
        </a:defRPr>
      </a:lvl5pPr>
      <a:lvl6pPr marL="4572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kumimoji="1" sz="4400">
          <a:solidFill>
            <a:srgbClr val="FFFFFF"/>
          </a:solidFill>
          <a:latin typeface="Calibri" pitchFamily="34" charset="0"/>
          <a:ea typeface="新細明體" pitchFamily="18" charset="-120"/>
        </a:defRPr>
      </a:lvl6pPr>
      <a:lvl7pPr marL="9144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kumimoji="1" sz="4400">
          <a:solidFill>
            <a:srgbClr val="FFFFFF"/>
          </a:solidFill>
          <a:latin typeface="Calibri" pitchFamily="34" charset="0"/>
          <a:ea typeface="新細明體" pitchFamily="18" charset="-120"/>
        </a:defRPr>
      </a:lvl7pPr>
      <a:lvl8pPr marL="1371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kumimoji="1" sz="4400">
          <a:solidFill>
            <a:srgbClr val="FFFFFF"/>
          </a:solidFill>
          <a:latin typeface="Calibri" pitchFamily="34" charset="0"/>
          <a:ea typeface="新細明體" pitchFamily="18" charset="-120"/>
        </a:defRPr>
      </a:lvl8pPr>
      <a:lvl9pPr marL="18288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kumimoji="1" sz="4400">
          <a:solidFill>
            <a:srgbClr val="FFFFFF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chemeClr val="bg1"/>
        </a:buClr>
        <a:buSzPct val="100000"/>
        <a:buChar char="•"/>
        <a:defRPr kumimoji="1"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chemeClr val="bg1"/>
        </a:buClr>
        <a:buSzPct val="100000"/>
        <a:buChar char="•"/>
        <a:defRPr kumimoji="1" sz="2800">
          <a:solidFill>
            <a:schemeClr val="bg1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chemeClr val="bg1"/>
        </a:buClr>
        <a:buSzPct val="100000"/>
        <a:buChar char="•"/>
        <a:defRPr kumimoji="1" sz="2400">
          <a:solidFill>
            <a:schemeClr val="bg1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chemeClr val="bg1"/>
        </a:buClr>
        <a:buSzPct val="100000"/>
        <a:buChar char="•"/>
        <a:defRPr kumimoji="1" sz="2000">
          <a:solidFill>
            <a:schemeClr val="bg1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chemeClr val="bg1"/>
        </a:buClr>
        <a:buSzPct val="100000"/>
        <a:buChar char="•"/>
        <a:defRPr kumimoji="1" sz="2000">
          <a:solidFill>
            <a:schemeClr val="bg1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chemeClr val="bg1"/>
        </a:buClr>
        <a:buSzPct val="100000"/>
        <a:buChar char="•"/>
        <a:defRPr kumimoji="1" sz="2000">
          <a:solidFill>
            <a:schemeClr val="bg1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chemeClr val="bg1"/>
        </a:buClr>
        <a:buSzPct val="100000"/>
        <a:buChar char="•"/>
        <a:defRPr kumimoji="1" sz="2000">
          <a:solidFill>
            <a:schemeClr val="bg1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chemeClr val="bg1"/>
        </a:buClr>
        <a:buSzPct val="100000"/>
        <a:buChar char="•"/>
        <a:defRPr kumimoji="1" sz="2000">
          <a:solidFill>
            <a:schemeClr val="bg1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chemeClr val="bg1"/>
        </a:buClr>
        <a:buSzPct val="100000"/>
        <a:buChar char="•"/>
        <a:defRPr kumimoji="1" sz="2000">
          <a:solidFill>
            <a:schemeClr val="bg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audio" Target="../media/audio6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audio" Target="../media/audio7.wav"/><Relationship Id="rId4" Type="http://schemas.openxmlformats.org/officeDocument/2006/relationships/audio" Target="../media/audio5.wav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5" Type="http://schemas.openxmlformats.org/officeDocument/2006/relationships/audio" Target="../media/audio7.wav"/><Relationship Id="rId4" Type="http://schemas.openxmlformats.org/officeDocument/2006/relationships/audio" Target="../media/audio2.wav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openxmlformats.org/officeDocument/2006/relationships/audio" Target="../media/audio6.wav"/><Relationship Id="rId4" Type="http://schemas.openxmlformats.org/officeDocument/2006/relationships/audio" Target="../media/audio7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audio" Target="../media/audio8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395288" y="3573463"/>
            <a:ext cx="8351837" cy="11890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defTabSz="449263">
              <a:spcBef>
                <a:spcPts val="75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7200">
                <a:solidFill>
                  <a:srgbClr val="000000"/>
                </a:solidFill>
                <a:latin typeface="華康粗圓體" pitchFamily="49" charset="-120"/>
                <a:ea typeface="華康粗圓體" pitchFamily="49" charset="-120"/>
              </a:rPr>
              <a:t>全球天文年</a:t>
            </a:r>
          </a:p>
        </p:txBody>
      </p:sp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1258888" y="5300663"/>
            <a:ext cx="6913562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defTabSz="449263">
              <a:spcBef>
                <a:spcPts val="3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solidFill>
                  <a:srgbClr val="CCECFF"/>
                </a:solidFill>
                <a:latin typeface="華康粗圓體" pitchFamily="49" charset="-120"/>
                <a:ea typeface="華康粗圓體" pitchFamily="49" charset="-120"/>
              </a:rPr>
              <a:t>我的宇宙，我來探索！</a:t>
            </a:r>
          </a:p>
        </p:txBody>
      </p:sp>
      <p:pic>
        <p:nvPicPr>
          <p:cNvPr id="5124" name="Picture 4" descr="mouse.gif (10777 bytes)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92950" y="29972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zh-TW" smtClean="0">
              <a:ea typeface="新細明體" pitchFamily="18" charset="-120"/>
            </a:endParaRPr>
          </a:p>
        </p:txBody>
      </p:sp>
      <p:pic>
        <p:nvPicPr>
          <p:cNvPr id="6147" name="Picture 4" descr="395323_gp2-a80mn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484438" y="212725"/>
            <a:ext cx="4184650" cy="66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4725144"/>
            <a:ext cx="8229600" cy="838200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>
                <a:solidFill>
                  <a:srgbClr val="0000FF"/>
                </a:solidFill>
                <a:effectLst/>
                <a:latin typeface="華康儷粗圓" pitchFamily="1" charset="-120"/>
                <a:ea typeface="華康儷粗圓" pitchFamily="1" charset="-120"/>
              </a:rPr>
              <a:t>如何操作</a:t>
            </a:r>
            <a:r>
              <a:rPr lang="en-US" altLang="zh-TW" dirty="0" smtClean="0">
                <a:solidFill>
                  <a:srgbClr val="0000FF"/>
                </a:solidFill>
                <a:effectLst/>
                <a:latin typeface="華康儷粗圓" pitchFamily="1" charset="-120"/>
                <a:ea typeface="華康儷粗圓" pitchFamily="1" charset="-120"/>
              </a:rPr>
              <a:t>Vixen GP2-A80</a:t>
            </a: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3635896" y="5805264"/>
            <a:ext cx="2016224" cy="605386"/>
          </a:xfrm>
          <a:prstGeom prst="roundRect">
            <a:avLst>
              <a:gd name="adj" fmla="val 13745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kumimoji="0" lang="zh-TW" altLang="en-US" sz="3200" dirty="0" smtClean="0">
                <a:solidFill>
                  <a:srgbClr val="990000"/>
                </a:solidFill>
                <a:ea typeface="華康儷粗圓" pitchFamily="1" charset="-120"/>
              </a:rPr>
              <a:t>入門篇</a:t>
            </a:r>
            <a:endParaRPr kumimoji="0" lang="zh-TW" altLang="zh-TW" sz="3200" dirty="0">
              <a:solidFill>
                <a:srgbClr val="990000"/>
              </a:solidFill>
              <a:ea typeface="華康儷粗圓" pitchFamily="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>
              <a:ea typeface="新細明體" pitchFamily="18" charset="-120"/>
            </a:endParaRPr>
          </a:p>
        </p:txBody>
      </p:sp>
      <p:grpSp>
        <p:nvGrpSpPr>
          <p:cNvPr id="9219" name="Group 32"/>
          <p:cNvGrpSpPr>
            <a:grpSpLocks/>
          </p:cNvGrpSpPr>
          <p:nvPr/>
        </p:nvGrpSpPr>
        <p:grpSpPr bwMode="auto">
          <a:xfrm>
            <a:off x="1828800" y="333375"/>
            <a:ext cx="5622925" cy="666750"/>
            <a:chOff x="1152" y="1275"/>
            <a:chExt cx="3542" cy="420"/>
          </a:xfrm>
        </p:grpSpPr>
        <p:grpSp>
          <p:nvGrpSpPr>
            <p:cNvPr id="9221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9225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9226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1" name="AutoShape 6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r">
                  <a:defRPr/>
                </a:pPr>
                <a:endParaRPr lang="zh-TW" altLang="en-US"/>
              </a:p>
            </p:txBody>
          </p:sp>
        </p:grpSp>
        <p:sp>
          <p:nvSpPr>
            <p:cNvPr id="9222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1535" y="1288"/>
              <a:ext cx="3159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14300">
                <a:tabLst>
                  <a:tab pos="1009650" algn="l"/>
                </a:tabLst>
                <a:defRPr/>
              </a:pP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如何移動望遠鏡？</a:t>
              </a:r>
              <a:endParaRPr lang="zh-TW" altLang="zh-TW" sz="2800" b="1" dirty="0">
                <a:solidFill>
                  <a:srgbClr val="0000FF"/>
                </a:solidFill>
                <a:latin typeface="標楷體" pitchFamily="65" charset="-120"/>
              </a:endParaRPr>
            </a:p>
          </p:txBody>
        </p:sp>
        <p:sp>
          <p:nvSpPr>
            <p:cNvPr id="9224" name="Text Box 13"/>
            <p:cNvSpPr txBox="1">
              <a:spLocks noChangeArrowheads="1"/>
            </p:cNvSpPr>
            <p:nvPr/>
          </p:nvSpPr>
          <p:spPr bwMode="gray">
            <a:xfrm>
              <a:off x="1232" y="1337"/>
              <a:ext cx="310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TW" altLang="en-US" b="1">
                  <a:solidFill>
                    <a:schemeClr val="bg1"/>
                  </a:solidFill>
                  <a:ea typeface="華康儷粗圓" pitchFamily="1" charset="-120"/>
                </a:rPr>
                <a:t>一</a:t>
              </a:r>
              <a:endParaRPr lang="en-US" altLang="zh-TW" b="1">
                <a:solidFill>
                  <a:schemeClr val="bg1"/>
                </a:solidFill>
                <a:ea typeface="華康儷粗圓" pitchFamily="1" charset="-120"/>
              </a:endParaRPr>
            </a:p>
          </p:txBody>
        </p:sp>
      </p:grpSp>
      <p:pic>
        <p:nvPicPr>
          <p:cNvPr id="9220" name="圖片 11" descr="DSC01184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7700" y="1052513"/>
            <a:ext cx="7885113" cy="591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圖片 1" descr="DSC01151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矩形 2"/>
          <p:cNvSpPr>
            <a:spLocks noChangeArrowheads="1"/>
          </p:cNvSpPr>
          <p:nvPr/>
        </p:nvSpPr>
        <p:spPr bwMode="auto">
          <a:xfrm>
            <a:off x="755650" y="549275"/>
            <a:ext cx="52625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4400">
                <a:latin typeface="華康儷粗圓" pitchFamily="1" charset="-120"/>
                <a:ea typeface="華康儷粗圓" pitchFamily="1" charset="-120"/>
              </a:rPr>
              <a:t>vixen </a:t>
            </a:r>
            <a:r>
              <a:rPr lang="zh-TW" altLang="en-US" sz="4400">
                <a:latin typeface="華康儷粗圓" pitchFamily="1" charset="-120"/>
                <a:ea typeface="華康儷粗圓" pitchFamily="1" charset="-120"/>
              </a:rPr>
              <a:t>快拆式鳩尾板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圖片 1" descr="DSC01152.JPG"/>
          <p:cNvPicPr>
            <a:picLocks noGrp="1" noChangeAspect="1"/>
          </p:cNvPicPr>
          <p:nvPr isPhoto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3132138" y="188913"/>
            <a:ext cx="2160587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3800" dirty="0">
                <a:solidFill>
                  <a:srgbClr val="FF0000"/>
                </a:solidFill>
              </a:rPr>
              <a:t>O</a:t>
            </a:r>
            <a:endParaRPr lang="zh-TW" altLang="en-US" sz="13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圖片 1" descr="DSC01155.JPG"/>
          <p:cNvPicPr>
            <a:picLocks noGrp="1" noChangeAspect="1"/>
          </p:cNvPicPr>
          <p:nvPr isPhoto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字方塊 2"/>
          <p:cNvSpPr txBox="1">
            <a:spLocks noChangeArrowheads="1"/>
          </p:cNvSpPr>
          <p:nvPr/>
        </p:nvSpPr>
        <p:spPr bwMode="auto">
          <a:xfrm>
            <a:off x="3132138" y="188913"/>
            <a:ext cx="2160587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3800">
                <a:solidFill>
                  <a:srgbClr val="FF0000"/>
                </a:solidFill>
              </a:rPr>
              <a:t>X</a:t>
            </a:r>
            <a:endParaRPr lang="zh-TW" altLang="en-US" sz="13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圖片 1" descr="DSC01158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矩形 2"/>
          <p:cNvSpPr>
            <a:spLocks noChangeArrowheads="1"/>
          </p:cNvSpPr>
          <p:nvPr/>
        </p:nvSpPr>
        <p:spPr bwMode="auto">
          <a:xfrm>
            <a:off x="755650" y="692150"/>
            <a:ext cx="52625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4400">
                <a:latin typeface="華康儷粗圓" pitchFamily="1" charset="-120"/>
                <a:ea typeface="華康儷粗圓" pitchFamily="1" charset="-120"/>
              </a:rPr>
              <a:t>vixen </a:t>
            </a:r>
            <a:r>
              <a:rPr lang="zh-TW" altLang="en-US" sz="4400">
                <a:latin typeface="華康儷粗圓" pitchFamily="1" charset="-120"/>
                <a:ea typeface="華康儷粗圓" pitchFamily="1" charset="-120"/>
              </a:rPr>
              <a:t>快拆式鳩尾板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圖片 1" descr="DSC01151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矩形 2"/>
          <p:cNvSpPr>
            <a:spLocks noChangeArrowheads="1"/>
          </p:cNvSpPr>
          <p:nvPr/>
        </p:nvSpPr>
        <p:spPr bwMode="auto">
          <a:xfrm>
            <a:off x="755650" y="549275"/>
            <a:ext cx="52625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4400">
                <a:latin typeface="華康儷粗圓" pitchFamily="1" charset="-120"/>
                <a:ea typeface="華康儷粗圓" pitchFamily="1" charset="-120"/>
              </a:rPr>
              <a:t>vixen </a:t>
            </a:r>
            <a:r>
              <a:rPr lang="zh-TW" altLang="en-US" sz="4400">
                <a:latin typeface="華康儷粗圓" pitchFamily="1" charset="-120"/>
                <a:ea typeface="華康儷粗圓" pitchFamily="1" charset="-120"/>
              </a:rPr>
              <a:t>快拆式鳩尾板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內容版面配置區 2"/>
          <p:cNvSpPr>
            <a:spLocks noGrp="1"/>
          </p:cNvSpPr>
          <p:nvPr>
            <p:ph idx="1"/>
          </p:nvPr>
        </p:nvSpPr>
        <p:spPr>
          <a:xfrm>
            <a:off x="395288" y="1524000"/>
            <a:ext cx="8382000" cy="4762500"/>
          </a:xfrm>
        </p:spPr>
        <p:txBody>
          <a:bodyPr/>
          <a:lstStyle/>
          <a:p>
            <a:r>
              <a:rPr lang="en-US" altLang="zh-TW" dirty="0" smtClean="0">
                <a:ea typeface="華康儷粗圓" pitchFamily="1" charset="-120"/>
              </a:rPr>
              <a:t>1.</a:t>
            </a:r>
            <a:r>
              <a:rPr lang="zh-TW" altLang="en-US" dirty="0" smtClean="0">
                <a:ea typeface="華康儷粗圓" pitchFamily="1" charset="-120"/>
              </a:rPr>
              <a:t>地點之視野避開</a:t>
            </a:r>
            <a:r>
              <a:rPr lang="zh-TW" altLang="en-US" u="sng" dirty="0" smtClean="0">
                <a:ea typeface="華康儷粗圓" pitchFamily="1" charset="-120"/>
              </a:rPr>
              <a:t>           </a:t>
            </a:r>
            <a:r>
              <a:rPr lang="zh-TW" altLang="en-US" dirty="0" smtClean="0">
                <a:ea typeface="華康儷粗圓" pitchFamily="1" charset="-120"/>
              </a:rPr>
              <a:t>及別組。</a:t>
            </a:r>
            <a:endParaRPr lang="en-US" altLang="zh-TW" dirty="0" smtClean="0">
              <a:ea typeface="華康儷粗圓" pitchFamily="1" charset="-120"/>
            </a:endParaRPr>
          </a:p>
          <a:p>
            <a:r>
              <a:rPr lang="en-US" altLang="zh-TW" dirty="0" smtClean="0">
                <a:ea typeface="華康儷粗圓" pitchFamily="1" charset="-120"/>
              </a:rPr>
              <a:t>2.</a:t>
            </a:r>
            <a:r>
              <a:rPr lang="zh-TW" altLang="en-US" dirty="0" smtClean="0">
                <a:ea typeface="華康儷粗圓" pitchFamily="1" charset="-120"/>
              </a:rPr>
              <a:t>鎖好鏡筒</a:t>
            </a:r>
            <a:r>
              <a:rPr lang="zh-TW" altLang="en-US" dirty="0" smtClean="0">
                <a:latin typeface="華康儷粗圓" pitchFamily="1" charset="-120"/>
                <a:ea typeface="華康儷粗圓" pitchFamily="1" charset="-120"/>
              </a:rPr>
              <a:t>鳩尾板</a:t>
            </a:r>
            <a:r>
              <a:rPr lang="zh-TW" altLang="en-US" dirty="0" smtClean="0">
                <a:ea typeface="華康儷粗圓" pitchFamily="1" charset="-120"/>
              </a:rPr>
              <a:t>，共</a:t>
            </a:r>
            <a:r>
              <a:rPr lang="zh-TW" altLang="en-US" u="sng" dirty="0" smtClean="0">
                <a:ea typeface="華康儷粗圓" pitchFamily="1" charset="-120"/>
              </a:rPr>
              <a:t>     </a:t>
            </a:r>
            <a:r>
              <a:rPr lang="zh-TW" altLang="en-US" dirty="0" smtClean="0">
                <a:ea typeface="華康儷粗圓" pitchFamily="1" charset="-120"/>
              </a:rPr>
              <a:t>根螺絲。</a:t>
            </a:r>
            <a:endParaRPr lang="en-US" altLang="zh-TW" dirty="0" smtClean="0">
              <a:ea typeface="華康儷粗圓" pitchFamily="1" charset="-120"/>
            </a:endParaRPr>
          </a:p>
          <a:p>
            <a:r>
              <a:rPr lang="en-US" altLang="zh-TW" dirty="0" smtClean="0">
                <a:ea typeface="華康儷粗圓" pitchFamily="1" charset="-120"/>
              </a:rPr>
              <a:t>3.</a:t>
            </a:r>
            <a:r>
              <a:rPr lang="zh-TW" altLang="en-US" dirty="0" smtClean="0">
                <a:ea typeface="華康儷粗圓" pitchFamily="1" charset="-120"/>
              </a:rPr>
              <a:t>極軸對準</a:t>
            </a:r>
            <a:r>
              <a:rPr lang="zh-TW" altLang="en-US" u="sng" dirty="0" smtClean="0">
                <a:ea typeface="華康儷粗圓" pitchFamily="1" charset="-120"/>
              </a:rPr>
              <a:t>       </a:t>
            </a:r>
            <a:r>
              <a:rPr lang="zh-TW" altLang="en-US" dirty="0" smtClean="0">
                <a:ea typeface="華康儷粗圓" pitchFamily="1" charset="-120"/>
              </a:rPr>
              <a:t>， </a:t>
            </a:r>
            <a:r>
              <a:rPr lang="en-US" altLang="zh-TW" dirty="0" smtClean="0">
                <a:ea typeface="華康儷粗圓" pitchFamily="1" charset="-120"/>
              </a:rPr>
              <a:t>“</a:t>
            </a:r>
            <a:r>
              <a:rPr lang="zh-TW" altLang="en-US" dirty="0" smtClean="0">
                <a:ea typeface="華康儷粗圓" pitchFamily="1" charset="-120"/>
              </a:rPr>
              <a:t>參考</a:t>
            </a:r>
            <a:r>
              <a:rPr lang="en-US" altLang="zh-TW" dirty="0" smtClean="0">
                <a:ea typeface="華康儷粗圓" pitchFamily="1" charset="-120"/>
              </a:rPr>
              <a:t>”</a:t>
            </a:r>
            <a:r>
              <a:rPr lang="zh-TW" altLang="en-US" dirty="0" smtClean="0">
                <a:ea typeface="華康儷粗圓" pitchFamily="1" charset="-120"/>
              </a:rPr>
              <a:t>指北針。</a:t>
            </a:r>
            <a:endParaRPr lang="en-US" altLang="zh-TW" dirty="0" smtClean="0">
              <a:ea typeface="華康儷粗圓" pitchFamily="1" charset="-120"/>
            </a:endParaRPr>
          </a:p>
          <a:p>
            <a:r>
              <a:rPr lang="en-US" altLang="zh-TW" dirty="0" smtClean="0">
                <a:ea typeface="華康儷粗圓" pitchFamily="1" charset="-120"/>
              </a:rPr>
              <a:t>4.</a:t>
            </a:r>
            <a:r>
              <a:rPr lang="zh-TW" altLang="en-US" dirty="0" smtClean="0">
                <a:ea typeface="華康儷粗圓" pitchFamily="1" charset="-120"/>
              </a:rPr>
              <a:t>參考</a:t>
            </a:r>
            <a:r>
              <a:rPr lang="zh-TW" altLang="en-US" u="sng" dirty="0" smtClean="0">
                <a:ea typeface="華康儷粗圓" pitchFamily="1" charset="-120"/>
              </a:rPr>
              <a:t>       </a:t>
            </a:r>
            <a:r>
              <a:rPr lang="zh-TW" altLang="en-US" dirty="0" smtClean="0">
                <a:ea typeface="華康儷粗圓" pitchFamily="1" charset="-120"/>
              </a:rPr>
              <a:t>，改變腳架長度調水平。</a:t>
            </a:r>
            <a:endParaRPr lang="en-US" altLang="zh-TW" dirty="0" smtClean="0">
              <a:ea typeface="華康儷粗圓" pitchFamily="1" charset="-120"/>
            </a:endParaRPr>
          </a:p>
          <a:p>
            <a:r>
              <a:rPr lang="en-US" altLang="zh-TW" dirty="0" smtClean="0">
                <a:ea typeface="華康儷粗圓" pitchFamily="1" charset="-120"/>
              </a:rPr>
              <a:t>5.</a:t>
            </a:r>
            <a:r>
              <a:rPr lang="zh-TW" altLang="en-US" dirty="0" smtClean="0">
                <a:ea typeface="華康儷粗圓" pitchFamily="1" charset="-120"/>
              </a:rPr>
              <a:t>極軸仰角調成</a:t>
            </a:r>
            <a:r>
              <a:rPr lang="zh-TW" altLang="en-US" u="sng" dirty="0" smtClean="0">
                <a:ea typeface="華康儷粗圓" pitchFamily="1" charset="-120"/>
              </a:rPr>
              <a:t>        </a:t>
            </a:r>
            <a:r>
              <a:rPr lang="zh-TW" altLang="en-US" dirty="0" smtClean="0">
                <a:ea typeface="華康儷粗圓" pitchFamily="1" charset="-120"/>
              </a:rPr>
              <a:t>度。</a:t>
            </a:r>
            <a:endParaRPr lang="en-US" altLang="zh-TW" dirty="0" smtClean="0">
              <a:ea typeface="華康儷粗圓" pitchFamily="1" charset="-120"/>
            </a:endParaRPr>
          </a:p>
          <a:p>
            <a:r>
              <a:rPr lang="en-US" altLang="zh-TW" dirty="0" smtClean="0">
                <a:ea typeface="華康儷粗圓" pitchFamily="1" charset="-120"/>
              </a:rPr>
              <a:t>6.</a:t>
            </a:r>
            <a:r>
              <a:rPr lang="zh-TW" altLang="en-US" dirty="0" smtClean="0">
                <a:ea typeface="華康儷粗圓" pitchFamily="1" charset="-120"/>
              </a:rPr>
              <a:t>鬆開</a:t>
            </a:r>
            <a:r>
              <a:rPr lang="zh-TW" altLang="en-US" u="sng" dirty="0" smtClean="0">
                <a:ea typeface="華康儷粗圓" pitchFamily="1" charset="-120"/>
              </a:rPr>
              <a:t>      </a:t>
            </a:r>
            <a:r>
              <a:rPr lang="zh-TW" altLang="en-US" dirty="0" smtClean="0">
                <a:ea typeface="華康儷粗圓" pitchFamily="1" charset="-120"/>
              </a:rPr>
              <a:t>調兩組方向的平衡：</a:t>
            </a:r>
            <a:r>
              <a:rPr lang="zh-TW" altLang="en-US" dirty="0" smtClean="0">
                <a:solidFill>
                  <a:srgbClr val="FF0000"/>
                </a:solidFill>
                <a:ea typeface="華康儷粗圓" pitchFamily="1" charset="-120"/>
              </a:rPr>
              <a:t>鏡筒、重錘</a:t>
            </a:r>
            <a:endParaRPr lang="en-US" altLang="zh-TW" dirty="0" smtClean="0">
              <a:solidFill>
                <a:srgbClr val="FF0000"/>
              </a:solidFill>
              <a:ea typeface="華康儷粗圓" pitchFamily="1" charset="-120"/>
            </a:endParaRPr>
          </a:p>
          <a:p>
            <a:r>
              <a:rPr lang="en-US" altLang="zh-TW" dirty="0" smtClean="0">
                <a:ea typeface="華康儷粗圓" pitchFamily="1" charset="-120"/>
              </a:rPr>
              <a:t>7.</a:t>
            </a:r>
            <a:r>
              <a:rPr lang="zh-TW" altLang="en-US" dirty="0" smtClean="0">
                <a:ea typeface="華康儷粗圓" pitchFamily="1" charset="-120"/>
              </a:rPr>
              <a:t>鎖上卡榫以赤經</a:t>
            </a:r>
            <a:r>
              <a:rPr lang="en-US" altLang="zh-TW" dirty="0" smtClean="0">
                <a:ea typeface="華康儷粗圓" pitchFamily="1" charset="-120"/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  <a:ea typeface="華康儷粗圓" pitchFamily="1" charset="-120"/>
              </a:rPr>
              <a:t>短</a:t>
            </a:r>
            <a:r>
              <a:rPr lang="en-US" altLang="zh-TW" dirty="0" smtClean="0">
                <a:ea typeface="華康儷粗圓" pitchFamily="1" charset="-120"/>
              </a:rPr>
              <a:t>)</a:t>
            </a:r>
            <a:r>
              <a:rPr lang="zh-TW" altLang="en-US" dirty="0" smtClean="0">
                <a:ea typeface="華康儷粗圓" pitchFamily="1" charset="-120"/>
              </a:rPr>
              <a:t>、赤緯</a:t>
            </a:r>
            <a:r>
              <a:rPr lang="en-US" altLang="zh-TW" dirty="0" smtClean="0">
                <a:ea typeface="華康儷粗圓" pitchFamily="1" charset="-120"/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  <a:ea typeface="華康儷粗圓" pitchFamily="1" charset="-120"/>
              </a:rPr>
              <a:t>長</a:t>
            </a:r>
            <a:r>
              <a:rPr lang="en-US" altLang="zh-TW" dirty="0" smtClean="0">
                <a:ea typeface="華康儷粗圓" pitchFamily="1" charset="-120"/>
              </a:rPr>
              <a:t>)</a:t>
            </a:r>
            <a:r>
              <a:rPr lang="zh-TW" altLang="en-US" dirty="0" smtClean="0">
                <a:ea typeface="華康儷粗圓" pitchFamily="1" charset="-120"/>
              </a:rPr>
              <a:t>桿來微調</a:t>
            </a:r>
            <a:endParaRPr lang="en-US" altLang="zh-TW" dirty="0" smtClean="0">
              <a:ea typeface="華康儷粗圓" pitchFamily="1" charset="-120"/>
            </a:endParaRPr>
          </a:p>
          <a:p>
            <a:r>
              <a:rPr lang="en-US" altLang="zh-TW" dirty="0" smtClean="0">
                <a:ea typeface="華康儷粗圓" pitchFamily="1" charset="-120"/>
              </a:rPr>
              <a:t>8.</a:t>
            </a:r>
            <a:r>
              <a:rPr lang="zh-TW" altLang="en-US" dirty="0" smtClean="0">
                <a:ea typeface="華康儷粗圓" pitchFamily="1" charset="-120"/>
              </a:rPr>
              <a:t>鎖上最低倍目鏡，</a:t>
            </a:r>
            <a:r>
              <a:rPr lang="zh-TW" altLang="en-US" dirty="0" smtClean="0">
                <a:solidFill>
                  <a:srgbClr val="FF0000"/>
                </a:solidFill>
                <a:ea typeface="華康儷粗圓" pitchFamily="1" charset="-120"/>
              </a:rPr>
              <a:t>調整焦距</a:t>
            </a:r>
            <a:r>
              <a:rPr lang="zh-TW" altLang="en-US" dirty="0" smtClean="0">
                <a:ea typeface="華康儷粗圓" pitchFamily="1" charset="-120"/>
              </a:rPr>
              <a:t>。</a:t>
            </a:r>
            <a:endParaRPr lang="en-US" altLang="zh-TW" dirty="0" smtClean="0">
              <a:ea typeface="華康儷粗圓" pitchFamily="1" charset="-120"/>
            </a:endParaRPr>
          </a:p>
          <a:p>
            <a:r>
              <a:rPr lang="en-US" altLang="zh-TW" dirty="0" smtClean="0">
                <a:ea typeface="華康儷粗圓" pitchFamily="1" charset="-120"/>
              </a:rPr>
              <a:t>9.</a:t>
            </a:r>
            <a:r>
              <a:rPr lang="zh-TW" altLang="en-US" dirty="0" smtClean="0">
                <a:ea typeface="華康儷粗圓" pitchFamily="1" charset="-120"/>
              </a:rPr>
              <a:t>以</a:t>
            </a:r>
            <a:r>
              <a:rPr lang="en-US" altLang="zh-TW" dirty="0" smtClean="0">
                <a:ea typeface="華康儷粗圓" pitchFamily="1" charset="-120"/>
              </a:rPr>
              <a:t>500m</a:t>
            </a:r>
            <a:r>
              <a:rPr lang="zh-TW" altLang="en-US" dirty="0" smtClean="0">
                <a:ea typeface="華康儷粗圓" pitchFamily="1" charset="-120"/>
              </a:rPr>
              <a:t> 外之尖物來校正</a:t>
            </a:r>
            <a:r>
              <a:rPr lang="zh-TW" altLang="en-US" dirty="0" smtClean="0">
                <a:solidFill>
                  <a:srgbClr val="FF0000"/>
                </a:solidFill>
                <a:ea typeface="華康儷粗圓" pitchFamily="1" charset="-120"/>
              </a:rPr>
              <a:t>尋星鏡</a:t>
            </a:r>
            <a:r>
              <a:rPr lang="zh-TW" altLang="en-US" dirty="0" smtClean="0">
                <a:ea typeface="華康儷粗圓" pitchFamily="1" charset="-120"/>
              </a:rPr>
              <a:t>。</a:t>
            </a:r>
            <a:endParaRPr lang="en-US" altLang="zh-TW" dirty="0" smtClean="0">
              <a:ea typeface="華康儷粗圓" pitchFamily="1" charset="-120"/>
            </a:endParaRPr>
          </a:p>
          <a:p>
            <a:pPr>
              <a:buFont typeface="Wingdings" pitchFamily="2" charset="2"/>
              <a:buNone/>
            </a:pPr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zh-TW" altLang="en-US" dirty="0" smtClean="0">
              <a:ea typeface="華康儷粗圓" pitchFamily="1" charset="-120"/>
            </a:endParaRPr>
          </a:p>
        </p:txBody>
      </p:sp>
      <p:grpSp>
        <p:nvGrpSpPr>
          <p:cNvPr id="16387" name="Group 32"/>
          <p:cNvGrpSpPr>
            <a:grpSpLocks/>
          </p:cNvGrpSpPr>
          <p:nvPr/>
        </p:nvGrpSpPr>
        <p:grpSpPr bwMode="auto">
          <a:xfrm>
            <a:off x="1828800" y="333375"/>
            <a:ext cx="5622925" cy="666750"/>
            <a:chOff x="1152" y="1275"/>
            <a:chExt cx="3542" cy="420"/>
          </a:xfrm>
        </p:grpSpPr>
        <p:grpSp>
          <p:nvGrpSpPr>
            <p:cNvPr id="16394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6398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6399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1" name="AutoShape 6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r">
                  <a:defRPr/>
                </a:pPr>
                <a:endParaRPr lang="zh-TW" altLang="en-US"/>
              </a:p>
            </p:txBody>
          </p:sp>
        </p:grpSp>
        <p:sp>
          <p:nvSpPr>
            <p:cNvPr id="16395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1535" y="1288"/>
              <a:ext cx="3159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14300">
                <a:tabLst>
                  <a:tab pos="1009650" algn="l"/>
                </a:tabLst>
                <a:defRPr/>
              </a:pPr>
              <a:r>
                <a:rPr lang="zh-TW" altLang="en-US" sz="3600" kern="0" dirty="0" smtClean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如何操作望遠鏡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(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基礎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)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？</a:t>
              </a:r>
              <a:endParaRPr lang="zh-TW" altLang="zh-TW" sz="2800" b="1" dirty="0">
                <a:solidFill>
                  <a:srgbClr val="0000FF"/>
                </a:solidFill>
                <a:latin typeface="標楷體" pitchFamily="65" charset="-120"/>
              </a:endParaRPr>
            </a:p>
          </p:txBody>
        </p:sp>
        <p:sp>
          <p:nvSpPr>
            <p:cNvPr id="16397" name="Text Box 13"/>
            <p:cNvSpPr txBox="1">
              <a:spLocks noChangeArrowheads="1"/>
            </p:cNvSpPr>
            <p:nvPr/>
          </p:nvSpPr>
          <p:spPr bwMode="gray">
            <a:xfrm>
              <a:off x="1232" y="1337"/>
              <a:ext cx="310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TW" altLang="en-US" b="1">
                  <a:solidFill>
                    <a:srgbClr val="FFFF00"/>
                  </a:solidFill>
                  <a:ea typeface="華康儷粗圓" pitchFamily="1" charset="-120"/>
                </a:rPr>
                <a:t>二</a:t>
              </a:r>
              <a:endParaRPr lang="en-US" altLang="zh-TW" b="1">
                <a:solidFill>
                  <a:srgbClr val="FFFF00"/>
                </a:solidFill>
                <a:ea typeface="華康儷粗圓" pitchFamily="1" charset="-120"/>
              </a:endParaRPr>
            </a:p>
          </p:txBody>
        </p:sp>
      </p:grpSp>
      <p:sp>
        <p:nvSpPr>
          <p:cNvPr id="12" name="Text Box 33"/>
          <p:cNvSpPr txBox="1">
            <a:spLocks noChangeArrowheads="1"/>
          </p:cNvSpPr>
          <p:nvPr/>
        </p:nvSpPr>
        <p:spPr bwMode="auto">
          <a:xfrm>
            <a:off x="4211638" y="1484313"/>
            <a:ext cx="15144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建築物</a:t>
            </a:r>
          </a:p>
        </p:txBody>
      </p:sp>
      <p:sp>
        <p:nvSpPr>
          <p:cNvPr id="13" name="Text Box 33"/>
          <p:cNvSpPr txBox="1">
            <a:spLocks noChangeArrowheads="1"/>
          </p:cNvSpPr>
          <p:nvPr/>
        </p:nvSpPr>
        <p:spPr bwMode="auto">
          <a:xfrm>
            <a:off x="5076825" y="2124075"/>
            <a:ext cx="504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320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2</a:t>
            </a:r>
            <a:endParaRPr lang="zh-TW" altLang="en-US" sz="3200">
              <a:solidFill>
                <a:srgbClr val="FF0000"/>
              </a:solidFill>
              <a:latin typeface="華康儷粗圓" pitchFamily="1" charset="-120"/>
              <a:ea typeface="華康儷粗圓" pitchFamily="1" charset="-120"/>
            </a:endParaRPr>
          </a:p>
        </p:txBody>
      </p:sp>
      <p:sp>
        <p:nvSpPr>
          <p:cNvPr id="14" name="Text Box 33"/>
          <p:cNvSpPr txBox="1">
            <a:spLocks noChangeArrowheads="1"/>
          </p:cNvSpPr>
          <p:nvPr/>
        </p:nvSpPr>
        <p:spPr bwMode="auto">
          <a:xfrm>
            <a:off x="2916238" y="2636838"/>
            <a:ext cx="1008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正北</a:t>
            </a:r>
          </a:p>
        </p:txBody>
      </p:sp>
      <p:sp>
        <p:nvSpPr>
          <p:cNvPr id="15" name="Text Box 33"/>
          <p:cNvSpPr txBox="1">
            <a:spLocks noChangeArrowheads="1"/>
          </p:cNvSpPr>
          <p:nvPr/>
        </p:nvSpPr>
        <p:spPr bwMode="auto">
          <a:xfrm>
            <a:off x="2124075" y="3276600"/>
            <a:ext cx="1008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氣泡</a:t>
            </a:r>
          </a:p>
        </p:txBody>
      </p:sp>
      <p:sp>
        <p:nvSpPr>
          <p:cNvPr id="16" name="Text Box 33"/>
          <p:cNvSpPr txBox="1">
            <a:spLocks noChangeArrowheads="1"/>
          </p:cNvSpPr>
          <p:nvPr/>
        </p:nvSpPr>
        <p:spPr bwMode="auto">
          <a:xfrm>
            <a:off x="3708400" y="3852863"/>
            <a:ext cx="13684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320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25.04</a:t>
            </a:r>
            <a:endParaRPr lang="zh-TW" altLang="en-US" sz="3200">
              <a:solidFill>
                <a:srgbClr val="FF0000"/>
              </a:solidFill>
              <a:latin typeface="華康儷粗圓" pitchFamily="1" charset="-120"/>
              <a:ea typeface="華康儷粗圓" pitchFamily="1" charset="-120"/>
            </a:endParaRPr>
          </a:p>
        </p:txBody>
      </p:sp>
      <p:sp>
        <p:nvSpPr>
          <p:cNvPr id="17" name="Text Box 33"/>
          <p:cNvSpPr txBox="1">
            <a:spLocks noChangeArrowheads="1"/>
          </p:cNvSpPr>
          <p:nvPr/>
        </p:nvSpPr>
        <p:spPr bwMode="auto">
          <a:xfrm>
            <a:off x="1979761" y="4429125"/>
            <a:ext cx="1008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卡榫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內容版面配置區 2"/>
          <p:cNvSpPr>
            <a:spLocks noGrp="1"/>
          </p:cNvSpPr>
          <p:nvPr>
            <p:ph idx="1"/>
          </p:nvPr>
        </p:nvSpPr>
        <p:spPr>
          <a:xfrm>
            <a:off x="395288" y="1524000"/>
            <a:ext cx="8382000" cy="4762500"/>
          </a:xfrm>
        </p:spPr>
        <p:txBody>
          <a:bodyPr/>
          <a:lstStyle/>
          <a:p>
            <a:r>
              <a:rPr lang="en-US" altLang="zh-TW" dirty="0" smtClean="0">
                <a:ea typeface="華康儷粗圓" pitchFamily="1" charset="-120"/>
              </a:rPr>
              <a:t>1.</a:t>
            </a:r>
            <a:r>
              <a:rPr lang="zh-TW" altLang="en-US" dirty="0" smtClean="0">
                <a:ea typeface="華康儷粗圓" pitchFamily="1" charset="-120"/>
              </a:rPr>
              <a:t>地點之視野避開</a:t>
            </a:r>
            <a:r>
              <a:rPr lang="zh-TW" altLang="en-US" u="sng" dirty="0" smtClean="0">
                <a:ea typeface="華康儷粗圓" pitchFamily="1" charset="-120"/>
              </a:rPr>
              <a:t>           </a:t>
            </a:r>
            <a:r>
              <a:rPr lang="zh-TW" altLang="en-US" dirty="0" smtClean="0">
                <a:ea typeface="華康儷粗圓" pitchFamily="1" charset="-120"/>
              </a:rPr>
              <a:t>及別組。</a:t>
            </a:r>
            <a:endParaRPr lang="en-US" altLang="zh-TW" dirty="0" smtClean="0">
              <a:ea typeface="華康儷粗圓" pitchFamily="1" charset="-120"/>
            </a:endParaRPr>
          </a:p>
          <a:p>
            <a:pPr>
              <a:buFont typeface="Wingdings" pitchFamily="2" charset="2"/>
              <a:buNone/>
            </a:pPr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zh-TW" altLang="en-US" dirty="0" smtClean="0">
              <a:ea typeface="華康儷粗圓" pitchFamily="1" charset="-120"/>
            </a:endParaRP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1828800" y="333375"/>
            <a:ext cx="5622925" cy="666750"/>
            <a:chOff x="1152" y="1275"/>
            <a:chExt cx="3542" cy="42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6398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6399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1" name="AutoShape 6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r">
                  <a:defRPr/>
                </a:pPr>
                <a:endParaRPr lang="zh-TW" altLang="en-US"/>
              </a:p>
            </p:txBody>
          </p:sp>
        </p:grpSp>
        <p:sp>
          <p:nvSpPr>
            <p:cNvPr id="16395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1535" y="1288"/>
              <a:ext cx="3159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14300">
                <a:tabLst>
                  <a:tab pos="1009650" algn="l"/>
                </a:tabLst>
                <a:defRPr/>
              </a:pP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如何組裝望遠鏡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(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基礎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)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？</a:t>
              </a:r>
              <a:endParaRPr lang="zh-TW" altLang="zh-TW" sz="2800" b="1" dirty="0">
                <a:solidFill>
                  <a:srgbClr val="0000FF"/>
                </a:solidFill>
                <a:latin typeface="標楷體" pitchFamily="65" charset="-120"/>
              </a:endParaRPr>
            </a:p>
          </p:txBody>
        </p:sp>
        <p:sp>
          <p:nvSpPr>
            <p:cNvPr id="16397" name="Text Box 13"/>
            <p:cNvSpPr txBox="1">
              <a:spLocks noChangeArrowheads="1"/>
            </p:cNvSpPr>
            <p:nvPr/>
          </p:nvSpPr>
          <p:spPr bwMode="gray">
            <a:xfrm>
              <a:off x="1232" y="1337"/>
              <a:ext cx="310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TW" altLang="en-US" b="1">
                  <a:solidFill>
                    <a:srgbClr val="FFFF00"/>
                  </a:solidFill>
                  <a:ea typeface="華康儷粗圓" pitchFamily="1" charset="-120"/>
                </a:rPr>
                <a:t>二</a:t>
              </a:r>
              <a:endParaRPr lang="en-US" altLang="zh-TW" b="1">
                <a:solidFill>
                  <a:srgbClr val="FFFF00"/>
                </a:solidFill>
                <a:ea typeface="華康儷粗圓" pitchFamily="1" charset="-120"/>
              </a:endParaRPr>
            </a:p>
          </p:txBody>
        </p:sp>
      </p:grpSp>
      <p:sp>
        <p:nvSpPr>
          <p:cNvPr id="12" name="Text Box 33"/>
          <p:cNvSpPr txBox="1">
            <a:spLocks noChangeArrowheads="1"/>
          </p:cNvSpPr>
          <p:nvPr/>
        </p:nvSpPr>
        <p:spPr bwMode="auto">
          <a:xfrm>
            <a:off x="4211638" y="1484313"/>
            <a:ext cx="15144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建築物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70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7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內容版面配置區 2"/>
          <p:cNvSpPr>
            <a:spLocks noGrp="1"/>
          </p:cNvSpPr>
          <p:nvPr>
            <p:ph idx="1"/>
          </p:nvPr>
        </p:nvSpPr>
        <p:spPr>
          <a:xfrm>
            <a:off x="395288" y="1524000"/>
            <a:ext cx="8382000" cy="4762500"/>
          </a:xfrm>
        </p:spPr>
        <p:txBody>
          <a:bodyPr/>
          <a:lstStyle/>
          <a:p>
            <a:r>
              <a:rPr lang="en-US" altLang="zh-TW" dirty="0" smtClean="0">
                <a:ea typeface="華康儷粗圓" pitchFamily="1" charset="-120"/>
              </a:rPr>
              <a:t>2.</a:t>
            </a:r>
            <a:r>
              <a:rPr lang="zh-TW" altLang="en-US" dirty="0" smtClean="0">
                <a:ea typeface="華康儷粗圓" pitchFamily="1" charset="-120"/>
              </a:rPr>
              <a:t>鎖好鏡筒</a:t>
            </a:r>
            <a:r>
              <a:rPr lang="zh-TW" altLang="en-US" dirty="0" smtClean="0">
                <a:latin typeface="華康儷粗圓" pitchFamily="1" charset="-120"/>
                <a:ea typeface="華康儷粗圓" pitchFamily="1" charset="-120"/>
              </a:rPr>
              <a:t>鳩尾板</a:t>
            </a:r>
            <a:r>
              <a:rPr lang="zh-TW" altLang="en-US" dirty="0" smtClean="0">
                <a:ea typeface="華康儷粗圓" pitchFamily="1" charset="-120"/>
              </a:rPr>
              <a:t>，共</a:t>
            </a:r>
            <a:r>
              <a:rPr lang="zh-TW" altLang="en-US" u="sng" dirty="0" smtClean="0">
                <a:ea typeface="華康儷粗圓" pitchFamily="1" charset="-120"/>
              </a:rPr>
              <a:t>     </a:t>
            </a:r>
            <a:r>
              <a:rPr lang="zh-TW" altLang="en-US" dirty="0" smtClean="0">
                <a:ea typeface="華康儷粗圓" pitchFamily="1" charset="-120"/>
              </a:rPr>
              <a:t>根螺絲。</a:t>
            </a:r>
            <a:endParaRPr lang="en-US" altLang="zh-TW" dirty="0" smtClean="0">
              <a:ea typeface="華康儷粗圓" pitchFamily="1" charset="-120"/>
            </a:endParaRPr>
          </a:p>
          <a:p>
            <a:pPr>
              <a:buFont typeface="Wingdings" pitchFamily="2" charset="2"/>
              <a:buNone/>
            </a:pPr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zh-TW" altLang="en-US" dirty="0" smtClean="0">
              <a:ea typeface="華康儷粗圓" pitchFamily="1" charset="-120"/>
            </a:endParaRP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1828800" y="333375"/>
            <a:ext cx="5622925" cy="666750"/>
            <a:chOff x="1152" y="1275"/>
            <a:chExt cx="3542" cy="42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6398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6399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1" name="AutoShape 6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r">
                  <a:defRPr/>
                </a:pPr>
                <a:endParaRPr lang="zh-TW" altLang="en-US"/>
              </a:p>
            </p:txBody>
          </p:sp>
        </p:grpSp>
        <p:sp>
          <p:nvSpPr>
            <p:cNvPr id="16395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1535" y="1288"/>
              <a:ext cx="3159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14300">
                <a:tabLst>
                  <a:tab pos="1009650" algn="l"/>
                </a:tabLst>
                <a:defRPr/>
              </a:pP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如何組裝望遠鏡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(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基礎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)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？</a:t>
              </a:r>
              <a:endParaRPr lang="zh-TW" altLang="zh-TW" sz="2800" b="1" dirty="0">
                <a:solidFill>
                  <a:srgbClr val="0000FF"/>
                </a:solidFill>
                <a:latin typeface="標楷體" pitchFamily="65" charset="-120"/>
              </a:endParaRPr>
            </a:p>
          </p:txBody>
        </p:sp>
        <p:sp>
          <p:nvSpPr>
            <p:cNvPr id="16397" name="Text Box 13"/>
            <p:cNvSpPr txBox="1">
              <a:spLocks noChangeArrowheads="1"/>
            </p:cNvSpPr>
            <p:nvPr/>
          </p:nvSpPr>
          <p:spPr bwMode="gray">
            <a:xfrm>
              <a:off x="1232" y="1337"/>
              <a:ext cx="310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TW" altLang="en-US" b="1">
                  <a:solidFill>
                    <a:srgbClr val="FFFF00"/>
                  </a:solidFill>
                  <a:ea typeface="華康儷粗圓" pitchFamily="1" charset="-120"/>
                </a:rPr>
                <a:t>二</a:t>
              </a:r>
              <a:endParaRPr lang="en-US" altLang="zh-TW" b="1">
                <a:solidFill>
                  <a:srgbClr val="FFFF00"/>
                </a:solidFill>
                <a:ea typeface="華康儷粗圓" pitchFamily="1" charset="-120"/>
              </a:endParaRPr>
            </a:p>
          </p:txBody>
        </p:sp>
      </p:grpSp>
      <p:sp>
        <p:nvSpPr>
          <p:cNvPr id="13" name="Text Box 33"/>
          <p:cNvSpPr txBox="1">
            <a:spLocks noChangeArrowheads="1"/>
          </p:cNvSpPr>
          <p:nvPr/>
        </p:nvSpPr>
        <p:spPr bwMode="auto">
          <a:xfrm>
            <a:off x="5004048" y="1484784"/>
            <a:ext cx="50559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3200" dirty="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2</a:t>
            </a:r>
            <a:endParaRPr lang="zh-TW" altLang="en-US" sz="3200" dirty="0">
              <a:solidFill>
                <a:srgbClr val="FF0000"/>
              </a:solidFill>
              <a:latin typeface="華康儷粗圓" pitchFamily="1" charset="-120"/>
              <a:ea typeface="華康儷粗圓" pitchFamily="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圖片 1" descr="DSC01151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矩形 2"/>
          <p:cNvSpPr>
            <a:spLocks noChangeArrowheads="1"/>
          </p:cNvSpPr>
          <p:nvPr/>
        </p:nvSpPr>
        <p:spPr bwMode="auto">
          <a:xfrm>
            <a:off x="755650" y="549275"/>
            <a:ext cx="52625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4400">
                <a:latin typeface="華康儷粗圓" pitchFamily="1" charset="-120"/>
                <a:ea typeface="華康儷粗圓" pitchFamily="1" charset="-120"/>
              </a:rPr>
              <a:t>vixen </a:t>
            </a:r>
            <a:r>
              <a:rPr lang="zh-TW" altLang="en-US" sz="4400">
                <a:latin typeface="華康儷粗圓" pitchFamily="1" charset="-120"/>
                <a:ea typeface="華康儷粗圓" pitchFamily="1" charset="-120"/>
              </a:rPr>
              <a:t>快拆式鳩尾板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內容版面配置區 2"/>
          <p:cNvSpPr>
            <a:spLocks noGrp="1"/>
          </p:cNvSpPr>
          <p:nvPr>
            <p:ph idx="1"/>
          </p:nvPr>
        </p:nvSpPr>
        <p:spPr>
          <a:xfrm>
            <a:off x="395288" y="1524000"/>
            <a:ext cx="8382000" cy="4762500"/>
          </a:xfrm>
        </p:spPr>
        <p:txBody>
          <a:bodyPr/>
          <a:lstStyle/>
          <a:p>
            <a:r>
              <a:rPr lang="en-US" altLang="zh-TW" dirty="0" smtClean="0">
                <a:ea typeface="華康儷粗圓" pitchFamily="1" charset="-120"/>
              </a:rPr>
              <a:t>3.</a:t>
            </a:r>
            <a:r>
              <a:rPr lang="zh-TW" altLang="en-US" dirty="0" smtClean="0">
                <a:ea typeface="華康儷粗圓" pitchFamily="1" charset="-120"/>
              </a:rPr>
              <a:t>極軸對準</a:t>
            </a:r>
            <a:r>
              <a:rPr lang="zh-TW" altLang="en-US" u="sng" dirty="0" smtClean="0">
                <a:ea typeface="華康儷粗圓" pitchFamily="1" charset="-120"/>
              </a:rPr>
              <a:t>       </a:t>
            </a:r>
            <a:r>
              <a:rPr lang="zh-TW" altLang="en-US" dirty="0" smtClean="0">
                <a:ea typeface="華康儷粗圓" pitchFamily="1" charset="-120"/>
              </a:rPr>
              <a:t>， </a:t>
            </a:r>
            <a:r>
              <a:rPr lang="en-US" altLang="zh-TW" dirty="0" smtClean="0">
                <a:ea typeface="華康儷粗圓" pitchFamily="1" charset="-120"/>
              </a:rPr>
              <a:t>“</a:t>
            </a:r>
            <a:r>
              <a:rPr lang="zh-TW" altLang="en-US" dirty="0" smtClean="0">
                <a:ea typeface="華康儷粗圓" pitchFamily="1" charset="-120"/>
              </a:rPr>
              <a:t>參考</a:t>
            </a:r>
            <a:r>
              <a:rPr lang="en-US" altLang="zh-TW" dirty="0" smtClean="0">
                <a:ea typeface="華康儷粗圓" pitchFamily="1" charset="-120"/>
              </a:rPr>
              <a:t>”</a:t>
            </a:r>
            <a:r>
              <a:rPr lang="zh-TW" altLang="en-US" dirty="0" smtClean="0">
                <a:ea typeface="華康儷粗圓" pitchFamily="1" charset="-120"/>
              </a:rPr>
              <a:t>指北針。</a:t>
            </a:r>
            <a:endParaRPr lang="en-US" altLang="zh-TW" dirty="0" smtClean="0">
              <a:ea typeface="華康儷粗圓" pitchFamily="1" charset="-120"/>
            </a:endParaRPr>
          </a:p>
          <a:p>
            <a:pPr>
              <a:buFont typeface="Wingdings" pitchFamily="2" charset="2"/>
              <a:buNone/>
            </a:pPr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zh-TW" altLang="en-US" dirty="0" smtClean="0">
              <a:ea typeface="華康儷粗圓" pitchFamily="1" charset="-120"/>
            </a:endParaRP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1828800" y="333375"/>
            <a:ext cx="5622925" cy="666750"/>
            <a:chOff x="1152" y="1275"/>
            <a:chExt cx="3542" cy="42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6398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6399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1" name="AutoShape 6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r">
                  <a:defRPr/>
                </a:pPr>
                <a:endParaRPr lang="zh-TW" altLang="en-US"/>
              </a:p>
            </p:txBody>
          </p:sp>
        </p:grpSp>
        <p:sp>
          <p:nvSpPr>
            <p:cNvPr id="16395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1535" y="1288"/>
              <a:ext cx="3159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14300">
                <a:tabLst>
                  <a:tab pos="1009650" algn="l"/>
                </a:tabLst>
                <a:defRPr/>
              </a:pP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如何組裝望遠鏡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(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基礎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)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？</a:t>
              </a:r>
              <a:endParaRPr lang="zh-TW" altLang="zh-TW" sz="2800" b="1" dirty="0">
                <a:solidFill>
                  <a:srgbClr val="0000FF"/>
                </a:solidFill>
                <a:latin typeface="標楷體" pitchFamily="65" charset="-120"/>
              </a:endParaRPr>
            </a:p>
          </p:txBody>
        </p:sp>
        <p:sp>
          <p:nvSpPr>
            <p:cNvPr id="16397" name="Text Box 13"/>
            <p:cNvSpPr txBox="1">
              <a:spLocks noChangeArrowheads="1"/>
            </p:cNvSpPr>
            <p:nvPr/>
          </p:nvSpPr>
          <p:spPr bwMode="gray">
            <a:xfrm>
              <a:off x="1232" y="1337"/>
              <a:ext cx="310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TW" altLang="en-US" b="1">
                  <a:solidFill>
                    <a:srgbClr val="FFFF00"/>
                  </a:solidFill>
                  <a:ea typeface="華康儷粗圓" pitchFamily="1" charset="-120"/>
                </a:rPr>
                <a:t>二</a:t>
              </a:r>
              <a:endParaRPr lang="en-US" altLang="zh-TW" b="1">
                <a:solidFill>
                  <a:srgbClr val="FFFF00"/>
                </a:solidFill>
                <a:ea typeface="華康儷粗圓" pitchFamily="1" charset="-120"/>
              </a:endParaRPr>
            </a:p>
          </p:txBody>
        </p:sp>
      </p:grpSp>
      <p:sp>
        <p:nvSpPr>
          <p:cNvPr id="14" name="Text Box 33"/>
          <p:cNvSpPr txBox="1">
            <a:spLocks noChangeArrowheads="1"/>
          </p:cNvSpPr>
          <p:nvPr/>
        </p:nvSpPr>
        <p:spPr bwMode="auto">
          <a:xfrm>
            <a:off x="2843808" y="1484784"/>
            <a:ext cx="1008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正北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75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Line 12"/>
          <p:cNvSpPr>
            <a:spLocks noChangeShapeType="1"/>
          </p:cNvSpPr>
          <p:nvPr/>
        </p:nvSpPr>
        <p:spPr bwMode="auto">
          <a:xfrm flipH="1" flipV="1">
            <a:off x="2915816" y="2132856"/>
            <a:ext cx="3600399" cy="187220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TW" altLang="en-US"/>
          </a:p>
        </p:txBody>
      </p:sp>
      <p:sp>
        <p:nvSpPr>
          <p:cNvPr id="4" name="五角星形 3"/>
          <p:cNvSpPr/>
          <p:nvPr/>
        </p:nvSpPr>
        <p:spPr bwMode="auto">
          <a:xfrm>
            <a:off x="323528" y="692696"/>
            <a:ext cx="432048" cy="576064"/>
          </a:xfrm>
          <a:prstGeom prst="star5">
            <a:avLst>
              <a:gd name="adj" fmla="val 15759"/>
              <a:gd name="hf" fmla="val 105146"/>
              <a:gd name="vf" fmla="val 110557"/>
            </a:avLst>
          </a:prstGeom>
          <a:solidFill>
            <a:schemeClr val="accent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5" name="Oval 21"/>
          <p:cNvSpPr>
            <a:spLocks noChangeArrowheads="1"/>
          </p:cNvSpPr>
          <p:nvPr/>
        </p:nvSpPr>
        <p:spPr bwMode="auto">
          <a:xfrm>
            <a:off x="4716016" y="4581947"/>
            <a:ext cx="504825" cy="50323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80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Line 12"/>
          <p:cNvSpPr>
            <a:spLocks noChangeShapeType="1"/>
          </p:cNvSpPr>
          <p:nvPr/>
        </p:nvSpPr>
        <p:spPr bwMode="auto">
          <a:xfrm flipH="1" flipV="1">
            <a:off x="5940152" y="692696"/>
            <a:ext cx="1872208" cy="252028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TW" altLang="en-US"/>
          </a:p>
        </p:txBody>
      </p:sp>
      <p:sp>
        <p:nvSpPr>
          <p:cNvPr id="4" name="Line 12"/>
          <p:cNvSpPr>
            <a:spLocks noChangeShapeType="1"/>
          </p:cNvSpPr>
          <p:nvPr/>
        </p:nvSpPr>
        <p:spPr bwMode="auto">
          <a:xfrm flipH="1" flipV="1">
            <a:off x="4283968" y="3933056"/>
            <a:ext cx="432048" cy="504056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8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323528" y="188640"/>
            <a:ext cx="7272808" cy="584775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Clr>
                <a:srgbClr val="81CA6A"/>
              </a:buClr>
              <a:buSzPct val="75000"/>
              <a:buFont typeface="Wingdings" pitchFamily="2" charset="2"/>
              <a:buChar char="l"/>
            </a:pP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4.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參考</a:t>
            </a:r>
            <a:r>
              <a:rPr kumimoji="1" lang="zh-TW" altLang="en-US" sz="3200" u="sng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       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，改變腳架長度調水平。</a:t>
            </a:r>
            <a:endParaRPr kumimoji="1" lang="en-US" altLang="zh-TW" sz="3200" kern="0" dirty="0">
              <a:solidFill>
                <a:srgbClr val="003300"/>
              </a:solidFill>
              <a:latin typeface="Verdana"/>
              <a:ea typeface="華康儷粗圓" pitchFamily="1" charset="-120"/>
            </a:endParaRPr>
          </a:p>
        </p:txBody>
      </p:sp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79712" y="180504"/>
            <a:ext cx="1008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氣泡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8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8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內容版面配置區 2"/>
          <p:cNvSpPr>
            <a:spLocks noGrp="1"/>
          </p:cNvSpPr>
          <p:nvPr>
            <p:ph idx="1"/>
          </p:nvPr>
        </p:nvSpPr>
        <p:spPr>
          <a:xfrm>
            <a:off x="395288" y="1524000"/>
            <a:ext cx="8382000" cy="4762500"/>
          </a:xfrm>
        </p:spPr>
        <p:txBody>
          <a:bodyPr/>
          <a:lstStyle/>
          <a:p>
            <a:r>
              <a:rPr lang="en-US" altLang="zh-TW" dirty="0" smtClean="0">
                <a:ea typeface="華康儷粗圓" pitchFamily="1" charset="-120"/>
              </a:rPr>
              <a:t>5.</a:t>
            </a:r>
            <a:r>
              <a:rPr lang="zh-TW" altLang="en-US" dirty="0" smtClean="0">
                <a:ea typeface="華康儷粗圓" pitchFamily="1" charset="-120"/>
              </a:rPr>
              <a:t>極軸仰角調成</a:t>
            </a:r>
            <a:r>
              <a:rPr lang="zh-TW" altLang="en-US" u="sng" dirty="0" smtClean="0">
                <a:ea typeface="華康儷粗圓" pitchFamily="1" charset="-120"/>
              </a:rPr>
              <a:t>        </a:t>
            </a:r>
            <a:r>
              <a:rPr lang="zh-TW" altLang="en-US" dirty="0" smtClean="0">
                <a:ea typeface="華康儷粗圓" pitchFamily="1" charset="-120"/>
              </a:rPr>
              <a:t>度。</a:t>
            </a:r>
            <a:endParaRPr lang="en-US" altLang="zh-TW" dirty="0" smtClean="0">
              <a:ea typeface="華康儷粗圓" pitchFamily="1" charset="-120"/>
            </a:endParaRPr>
          </a:p>
          <a:p>
            <a:pPr>
              <a:buFont typeface="Wingdings" pitchFamily="2" charset="2"/>
              <a:buNone/>
            </a:pPr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en-US" altLang="zh-TW" dirty="0" smtClean="0">
              <a:ea typeface="華康儷粗圓" pitchFamily="1" charset="-120"/>
            </a:endParaRPr>
          </a:p>
          <a:p>
            <a:endParaRPr lang="zh-TW" altLang="en-US" dirty="0" smtClean="0">
              <a:ea typeface="華康儷粗圓" pitchFamily="1" charset="-120"/>
            </a:endParaRP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1828800" y="333375"/>
            <a:ext cx="5622925" cy="666750"/>
            <a:chOff x="1152" y="1275"/>
            <a:chExt cx="3542" cy="42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6398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6399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zh-TW" altLang="zh-TW"/>
              </a:p>
            </p:txBody>
          </p:sp>
          <p:sp>
            <p:nvSpPr>
              <p:cNvPr id="11" name="AutoShape 6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r">
                  <a:defRPr/>
                </a:pPr>
                <a:endParaRPr lang="zh-TW" altLang="en-US"/>
              </a:p>
            </p:txBody>
          </p:sp>
        </p:grpSp>
        <p:sp>
          <p:nvSpPr>
            <p:cNvPr id="16395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1535" y="1288"/>
              <a:ext cx="3159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14300">
                <a:tabLst>
                  <a:tab pos="1009650" algn="l"/>
                </a:tabLst>
                <a:defRPr/>
              </a:pP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如何組裝望遠鏡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(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基礎</a:t>
              </a:r>
              <a:r>
                <a:rPr lang="en-US" altLang="zh-TW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)</a:t>
              </a:r>
              <a:r>
                <a:rPr lang="zh-TW" altLang="en-US" sz="3600" kern="0" dirty="0">
                  <a:solidFill>
                    <a:srgbClr val="0000FF"/>
                  </a:solidFill>
                  <a:latin typeface="華康儷粗圓" pitchFamily="49" charset="-120"/>
                  <a:ea typeface="華康儷粗圓"/>
                  <a:cs typeface="+mj-cs"/>
                </a:rPr>
                <a:t>？</a:t>
              </a:r>
              <a:endParaRPr lang="zh-TW" altLang="zh-TW" sz="2800" b="1" dirty="0">
                <a:solidFill>
                  <a:srgbClr val="0000FF"/>
                </a:solidFill>
                <a:latin typeface="標楷體" pitchFamily="65" charset="-120"/>
              </a:endParaRPr>
            </a:p>
          </p:txBody>
        </p:sp>
        <p:sp>
          <p:nvSpPr>
            <p:cNvPr id="16397" name="Text Box 13"/>
            <p:cNvSpPr txBox="1">
              <a:spLocks noChangeArrowheads="1"/>
            </p:cNvSpPr>
            <p:nvPr/>
          </p:nvSpPr>
          <p:spPr bwMode="gray">
            <a:xfrm>
              <a:off x="1232" y="1337"/>
              <a:ext cx="310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TW" altLang="en-US" b="1">
                  <a:solidFill>
                    <a:srgbClr val="FFFF00"/>
                  </a:solidFill>
                  <a:ea typeface="華康儷粗圓" pitchFamily="1" charset="-120"/>
                </a:rPr>
                <a:t>二</a:t>
              </a:r>
              <a:endParaRPr lang="en-US" altLang="zh-TW" b="1">
                <a:solidFill>
                  <a:srgbClr val="FFFF00"/>
                </a:solidFill>
                <a:ea typeface="華康儷粗圓" pitchFamily="1" charset="-120"/>
              </a:endParaRPr>
            </a:p>
          </p:txBody>
        </p:sp>
      </p:grpSp>
      <p:sp>
        <p:nvSpPr>
          <p:cNvPr id="16" name="Text Box 33"/>
          <p:cNvSpPr txBox="1">
            <a:spLocks noChangeArrowheads="1"/>
          </p:cNvSpPr>
          <p:nvPr/>
        </p:nvSpPr>
        <p:spPr bwMode="auto">
          <a:xfrm>
            <a:off x="3635896" y="1484784"/>
            <a:ext cx="13684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3200" dirty="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25.04</a:t>
            </a:r>
            <a:endParaRPr lang="zh-TW" altLang="en-US" sz="3200" dirty="0">
              <a:solidFill>
                <a:srgbClr val="FF0000"/>
              </a:solidFill>
              <a:latin typeface="華康儷粗圓" pitchFamily="1" charset="-120"/>
              <a:ea typeface="華康儷粗圓" pitchFamily="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7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76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val 21"/>
          <p:cNvSpPr>
            <a:spLocks noChangeArrowheads="1"/>
          </p:cNvSpPr>
          <p:nvPr/>
        </p:nvSpPr>
        <p:spPr bwMode="auto">
          <a:xfrm>
            <a:off x="4067944" y="2996952"/>
            <a:ext cx="504825" cy="50323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" name="Line 12"/>
          <p:cNvSpPr>
            <a:spLocks noChangeShapeType="1"/>
          </p:cNvSpPr>
          <p:nvPr/>
        </p:nvSpPr>
        <p:spPr bwMode="auto">
          <a:xfrm>
            <a:off x="4283969" y="3212976"/>
            <a:ext cx="432048" cy="28803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TW" altLang="en-US"/>
          </a:p>
        </p:txBody>
      </p:sp>
      <p:sp>
        <p:nvSpPr>
          <p:cNvPr id="5" name="AutoShape 11"/>
          <p:cNvSpPr>
            <a:spLocks noChangeArrowheads="1"/>
          </p:cNvSpPr>
          <p:nvPr/>
        </p:nvSpPr>
        <p:spPr bwMode="auto">
          <a:xfrm>
            <a:off x="2771800" y="5013176"/>
            <a:ext cx="2160240" cy="1512168"/>
          </a:xfrm>
          <a:prstGeom prst="wedgeEllipseCallout">
            <a:avLst>
              <a:gd name="adj1" fmla="val 10807"/>
              <a:gd name="adj2" fmla="val -104590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TW" altLang="en-US" sz="3600" dirty="0" smtClean="0">
                <a:solidFill>
                  <a:srgbClr val="FF0000"/>
                </a:solidFill>
                <a:ea typeface="華康儷粗圓" pitchFamily="1" charset="-120"/>
              </a:rPr>
              <a:t>為何要調？</a:t>
            </a:r>
            <a:endParaRPr lang="zh-TW" altLang="en-US" sz="3600" dirty="0">
              <a:solidFill>
                <a:srgbClr val="FF0000"/>
              </a:solidFill>
              <a:ea typeface="華康儷粗圓" pitchFamily="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58" name="Picture 2" descr="http://farm3.static.flickr.com/2493/4160802979_7c32250191_z.jpg?zz=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-1"/>
            <a:ext cx="10332641" cy="68615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6637" cy="65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1700808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Clr>
                <a:srgbClr val="81CA6A"/>
              </a:buClr>
              <a:buSzPct val="75000"/>
              <a:buFont typeface="Wingdings" pitchFamily="2" charset="2"/>
              <a:buChar char="l"/>
            </a:pP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6.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鬆開</a:t>
            </a:r>
            <a:r>
              <a:rPr kumimoji="1" lang="zh-TW" altLang="en-US" sz="3200" u="sng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      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調兩組方向的平衡：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/>
                <a:ea typeface="華康儷粗圓" pitchFamily="1" charset="-120"/>
                <a:cs typeface="+mn-cs"/>
              </a:rPr>
              <a:t>鏡筒、重錘</a:t>
            </a:r>
            <a:endParaRPr kumimoji="1" lang="en-US" altLang="zh-TW" sz="3200" kern="0" dirty="0">
              <a:solidFill>
                <a:srgbClr val="003300"/>
              </a:solidFill>
              <a:latin typeface="Verdana"/>
              <a:ea typeface="華康儷粗圓" pitchFamily="1" charset="-120"/>
            </a:endParaRPr>
          </a:p>
        </p:txBody>
      </p:sp>
      <p:sp>
        <p:nvSpPr>
          <p:cNvPr id="3" name="Text Box 33"/>
          <p:cNvSpPr txBox="1">
            <a:spLocks noChangeArrowheads="1"/>
          </p:cNvSpPr>
          <p:nvPr/>
        </p:nvSpPr>
        <p:spPr bwMode="auto">
          <a:xfrm>
            <a:off x="1907704" y="1692672"/>
            <a:ext cx="1008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solidFill>
                  <a:srgbClr val="FF0000"/>
                </a:solidFill>
                <a:latin typeface="華康儷粗圓" pitchFamily="1" charset="-120"/>
                <a:ea typeface="華康儷粗圓" pitchFamily="1" charset="-120"/>
              </a:rPr>
              <a:t>卡榫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90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val 21"/>
          <p:cNvSpPr>
            <a:spLocks noChangeArrowheads="1"/>
          </p:cNvSpPr>
          <p:nvPr/>
        </p:nvSpPr>
        <p:spPr bwMode="auto">
          <a:xfrm>
            <a:off x="6444208" y="2924944"/>
            <a:ext cx="1728192" cy="1656184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" name="Oval 21"/>
          <p:cNvSpPr>
            <a:spLocks noChangeArrowheads="1"/>
          </p:cNvSpPr>
          <p:nvPr/>
        </p:nvSpPr>
        <p:spPr bwMode="auto">
          <a:xfrm>
            <a:off x="3275856" y="3356992"/>
            <a:ext cx="1440160" cy="1296144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9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9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9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9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9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96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字方塊 2"/>
          <p:cNvSpPr txBox="1">
            <a:spLocks noChangeArrowheads="1"/>
          </p:cNvSpPr>
          <p:nvPr/>
        </p:nvSpPr>
        <p:spPr bwMode="auto">
          <a:xfrm>
            <a:off x="395536" y="1340768"/>
            <a:ext cx="2160587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3800" dirty="0">
                <a:solidFill>
                  <a:srgbClr val="FF0000"/>
                </a:solidFill>
              </a:rPr>
              <a:t>O</a:t>
            </a:r>
            <a:endParaRPr lang="zh-TW" altLang="en-US" sz="13800" dirty="0">
              <a:solidFill>
                <a:srgbClr val="FF0000"/>
              </a:solidFill>
            </a:endParaRPr>
          </a:p>
        </p:txBody>
      </p:sp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6803901" y="780802"/>
            <a:ext cx="2160587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3800" dirty="0" smtClean="0">
                <a:solidFill>
                  <a:srgbClr val="FF0000"/>
                </a:solidFill>
              </a:rPr>
              <a:t>X</a:t>
            </a:r>
            <a:endParaRPr lang="zh-TW" altLang="en-US" sz="13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8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8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8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8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90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val 21"/>
          <p:cNvSpPr>
            <a:spLocks noChangeArrowheads="1"/>
          </p:cNvSpPr>
          <p:nvPr/>
        </p:nvSpPr>
        <p:spPr bwMode="auto">
          <a:xfrm>
            <a:off x="6444208" y="2924944"/>
            <a:ext cx="1728192" cy="1656184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" name="Oval 21"/>
          <p:cNvSpPr>
            <a:spLocks noChangeArrowheads="1"/>
          </p:cNvSpPr>
          <p:nvPr/>
        </p:nvSpPr>
        <p:spPr bwMode="auto">
          <a:xfrm>
            <a:off x="3275856" y="3356992"/>
            <a:ext cx="1440160" cy="1296144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95536" y="332656"/>
            <a:ext cx="7992888" cy="1077218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Clr>
                <a:srgbClr val="81CA6A"/>
              </a:buClr>
              <a:buSzPct val="75000"/>
              <a:buFont typeface="Wingdings" pitchFamily="2" charset="2"/>
              <a:buChar char="l"/>
            </a:pP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7.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鎖上卡榫以赤經</a:t>
            </a: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(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/>
                <a:ea typeface="華康儷粗圓" pitchFamily="1" charset="-120"/>
                <a:cs typeface="+mn-cs"/>
              </a:rPr>
              <a:t>短</a:t>
            </a: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)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、赤緯</a:t>
            </a: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(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/>
                <a:ea typeface="華康儷粗圓" pitchFamily="1" charset="-120"/>
                <a:cs typeface="+mn-cs"/>
              </a:rPr>
              <a:t>長</a:t>
            </a: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)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桿來微調</a:t>
            </a:r>
            <a:endParaRPr kumimoji="1" lang="en-US" altLang="zh-TW" sz="3200" kern="0" dirty="0">
              <a:solidFill>
                <a:srgbClr val="003300"/>
              </a:solidFill>
              <a:latin typeface="Verdana"/>
              <a:ea typeface="華康儷粗圓" pitchFamily="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74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val 21"/>
          <p:cNvSpPr>
            <a:spLocks noChangeArrowheads="1"/>
          </p:cNvSpPr>
          <p:nvPr/>
        </p:nvSpPr>
        <p:spPr bwMode="auto">
          <a:xfrm>
            <a:off x="3275856" y="2636912"/>
            <a:ext cx="1728192" cy="1656184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" name="Oval 21"/>
          <p:cNvSpPr>
            <a:spLocks noChangeArrowheads="1"/>
          </p:cNvSpPr>
          <p:nvPr/>
        </p:nvSpPr>
        <p:spPr bwMode="auto">
          <a:xfrm>
            <a:off x="2051720" y="260648"/>
            <a:ext cx="1440160" cy="1296144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115616" y="1484784"/>
            <a:ext cx="2881313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dirty="0">
                <a:solidFill>
                  <a:srgbClr val="FF0000"/>
                </a:solidFill>
                <a:ea typeface="華康儷粗圓" pitchFamily="1" charset="-120"/>
              </a:rPr>
              <a:t>長：</a:t>
            </a: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1745754" y="1484784"/>
            <a:ext cx="196215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dirty="0">
                <a:solidFill>
                  <a:srgbClr val="FF0000"/>
                </a:solidFill>
                <a:ea typeface="華康儷粗圓" pitchFamily="1" charset="-120"/>
              </a:rPr>
              <a:t>赤緯微調桿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5220072" y="3429000"/>
            <a:ext cx="2881312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dirty="0">
                <a:solidFill>
                  <a:srgbClr val="0000FF"/>
                </a:solidFill>
                <a:ea typeface="華康儷粗圓" pitchFamily="1" charset="-120"/>
              </a:rPr>
              <a:t>短：</a:t>
            </a: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5868144" y="3429000"/>
            <a:ext cx="196215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dirty="0">
                <a:solidFill>
                  <a:srgbClr val="0000FF"/>
                </a:solidFill>
                <a:ea typeface="華康儷粗圓" pitchFamily="1" charset="-120"/>
              </a:rPr>
              <a:t>赤經微調桿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 descr="DSC01241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zh-TW" smtClean="0">
              <a:ea typeface="新細明體" pitchFamily="18" charset="-120"/>
            </a:endParaRP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539552" y="332656"/>
            <a:ext cx="2447925" cy="946150"/>
          </a:xfrm>
          <a:prstGeom prst="rect">
            <a:avLst/>
          </a:prstGeom>
          <a:solidFill>
            <a:srgbClr val="FFFF99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dirty="0" smtClean="0">
                <a:solidFill>
                  <a:srgbClr val="0000FF"/>
                </a:solidFill>
                <a:ea typeface="華康儷粗圓" pitchFamily="1" charset="-120"/>
              </a:rPr>
              <a:t>請</a:t>
            </a:r>
            <a:r>
              <a:rPr lang="zh-TW" altLang="en-US" sz="2800" dirty="0">
                <a:solidFill>
                  <a:srgbClr val="0000FF"/>
                </a:solidFill>
                <a:ea typeface="華康儷粗圓" pitchFamily="1" charset="-120"/>
              </a:rPr>
              <a:t>找出最低倍目鏡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3131841" y="404664"/>
            <a:ext cx="1728192" cy="519112"/>
          </a:xfrm>
          <a:prstGeom prst="rect">
            <a:avLst/>
          </a:prstGeom>
          <a:solidFill>
            <a:srgbClr val="FFCCCC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800" dirty="0">
                <a:solidFill>
                  <a:srgbClr val="FF0000"/>
                </a:solidFill>
                <a:ea typeface="華康儷粗圓" pitchFamily="1" charset="-120"/>
              </a:rPr>
              <a:t>F=20mm</a:t>
            </a:r>
          </a:p>
        </p:txBody>
      </p:sp>
      <p:sp>
        <p:nvSpPr>
          <p:cNvPr id="10" name="AutoShape 11"/>
          <p:cNvSpPr>
            <a:spLocks noChangeArrowheads="1"/>
          </p:cNvSpPr>
          <p:nvPr/>
        </p:nvSpPr>
        <p:spPr bwMode="auto">
          <a:xfrm>
            <a:off x="6516216" y="3501008"/>
            <a:ext cx="2376264" cy="792088"/>
          </a:xfrm>
          <a:prstGeom prst="wedgeEllipseCallout">
            <a:avLst>
              <a:gd name="adj1" fmla="val -35174"/>
              <a:gd name="adj2" fmla="val -125631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TW" altLang="en-US" sz="2800" dirty="0" smtClean="0">
                <a:solidFill>
                  <a:srgbClr val="0000FF"/>
                </a:solidFill>
                <a:ea typeface="華康儷粗圓" pitchFamily="1" charset="-120"/>
              </a:rPr>
              <a:t>鎖緊螺絲</a:t>
            </a:r>
            <a:endParaRPr lang="zh-TW" altLang="en-US" sz="2800" dirty="0">
              <a:solidFill>
                <a:srgbClr val="0000FF"/>
              </a:solidFill>
              <a:ea typeface="華康儷粗圓" pitchFamily="1" charset="-120"/>
            </a:endParaRPr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5652120" y="5229200"/>
            <a:ext cx="2376264" cy="792088"/>
          </a:xfrm>
          <a:prstGeom prst="wedgeEllipseCallout">
            <a:avLst>
              <a:gd name="adj1" fmla="val -35174"/>
              <a:gd name="adj2" fmla="val -125631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TW" altLang="en-US" sz="2800" dirty="0" smtClean="0">
                <a:solidFill>
                  <a:srgbClr val="0000FF"/>
                </a:solidFill>
                <a:ea typeface="華康儷粗圓" pitchFamily="1" charset="-120"/>
              </a:rPr>
              <a:t>鎖緊螺絲</a:t>
            </a:r>
            <a:endParaRPr lang="zh-TW" altLang="en-US" sz="2800" dirty="0">
              <a:solidFill>
                <a:srgbClr val="0000FF"/>
              </a:solidFill>
              <a:ea typeface="華康儷粗圓" pitchFamily="1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36096" y="260648"/>
            <a:ext cx="3707904" cy="1077218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r>
              <a:rPr lang="en-US" altLang="zh-TW" sz="3200" dirty="0" smtClean="0">
                <a:ea typeface="華康儷粗圓" pitchFamily="1" charset="-120"/>
              </a:rPr>
              <a:t>8.</a:t>
            </a:r>
            <a:r>
              <a:rPr lang="zh-TW" altLang="en-US" sz="3200" dirty="0" smtClean="0">
                <a:ea typeface="華康儷粗圓" pitchFamily="1" charset="-120"/>
              </a:rPr>
              <a:t>鎖上最低倍目鏡，</a:t>
            </a:r>
            <a:r>
              <a:rPr lang="zh-TW" altLang="en-US" sz="3200" dirty="0" smtClean="0">
                <a:solidFill>
                  <a:srgbClr val="FF0000"/>
                </a:solidFill>
                <a:ea typeface="華康儷粗圓" pitchFamily="1" charset="-120"/>
              </a:rPr>
              <a:t>調整焦距</a:t>
            </a:r>
            <a:r>
              <a:rPr lang="zh-TW" altLang="en-US" sz="3200" dirty="0" smtClean="0">
                <a:ea typeface="華康儷粗圓" pitchFamily="1" charset="-120"/>
              </a:rPr>
              <a:t>。</a:t>
            </a:r>
            <a:endParaRPr lang="en-US" altLang="zh-TW" sz="3200" dirty="0" smtClean="0">
              <a:ea typeface="華康儷粗圓" pitchFamily="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 animBg="1"/>
      <p:bldP spid="58373" grpId="0" animBg="1"/>
      <p:bldP spid="10" grpId="0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 descr="DSC01240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zh-TW" smtClean="0">
              <a:ea typeface="新細明體" pitchFamily="18" charset="-120"/>
            </a:endParaRPr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179512" y="260648"/>
            <a:ext cx="2592288" cy="1800225"/>
          </a:xfrm>
          <a:prstGeom prst="rect">
            <a:avLst/>
          </a:prstGeom>
          <a:solidFill>
            <a:srgbClr val="FFFF99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dirty="0">
                <a:solidFill>
                  <a:srgbClr val="0000FF"/>
                </a:solidFill>
                <a:ea typeface="華康儷粗圓" pitchFamily="1" charset="-120"/>
              </a:rPr>
              <a:t>倍率</a:t>
            </a:r>
            <a:r>
              <a:rPr lang="en-US" altLang="zh-TW" sz="2800" dirty="0">
                <a:solidFill>
                  <a:srgbClr val="0000FF"/>
                </a:solidFill>
                <a:ea typeface="華康儷粗圓" pitchFamily="1" charset="-120"/>
              </a:rPr>
              <a:t>=</a:t>
            </a:r>
            <a:r>
              <a:rPr lang="zh-TW" altLang="en-US" sz="2800" dirty="0">
                <a:solidFill>
                  <a:srgbClr val="0000FF"/>
                </a:solidFill>
                <a:ea typeface="華康儷粗圓" pitchFamily="1" charset="-120"/>
              </a:rPr>
              <a:t>物鏡焦距</a:t>
            </a:r>
            <a:r>
              <a:rPr lang="en-US" altLang="zh-TW" sz="2800" dirty="0">
                <a:solidFill>
                  <a:srgbClr val="0000FF"/>
                </a:solidFill>
                <a:ea typeface="華康儷粗圓" pitchFamily="1" charset="-120"/>
              </a:rPr>
              <a:t>/</a:t>
            </a:r>
            <a:r>
              <a:rPr lang="zh-TW" altLang="en-US" sz="2800" dirty="0">
                <a:solidFill>
                  <a:srgbClr val="0000FF"/>
                </a:solidFill>
                <a:ea typeface="華康儷粗圓" pitchFamily="1" charset="-120"/>
              </a:rPr>
              <a:t>目鏡焦距</a:t>
            </a:r>
            <a:r>
              <a:rPr lang="en-US" altLang="zh-TW" sz="2800" dirty="0">
                <a:solidFill>
                  <a:srgbClr val="0000FF"/>
                </a:solidFill>
                <a:ea typeface="華康儷粗圓" pitchFamily="1" charset="-120"/>
              </a:rPr>
              <a:t>=910mm/20mm=46</a:t>
            </a:r>
            <a:r>
              <a:rPr lang="zh-TW" altLang="en-US" sz="2800" dirty="0">
                <a:solidFill>
                  <a:srgbClr val="0000FF"/>
                </a:solidFill>
                <a:ea typeface="華康儷粗圓" pitchFamily="1" charset="-120"/>
              </a:rPr>
              <a:t>倍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979712" y="5013176"/>
            <a:ext cx="1584176" cy="1384995"/>
          </a:xfrm>
          <a:prstGeom prst="rect">
            <a:avLst/>
          </a:prstGeom>
          <a:solidFill>
            <a:srgbClr val="FFFF99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dirty="0" smtClean="0">
                <a:solidFill>
                  <a:srgbClr val="0000FF"/>
                </a:solidFill>
                <a:ea typeface="華康儷粗圓" pitchFamily="1" charset="-120"/>
              </a:rPr>
              <a:t>近的物體如何對焦？</a:t>
            </a:r>
            <a:endParaRPr lang="zh-TW" altLang="en-US" sz="2800" dirty="0">
              <a:solidFill>
                <a:srgbClr val="0000FF"/>
              </a:solidFill>
              <a:ea typeface="華康儷粗圓" pitchFamily="1" charset="-120"/>
            </a:endParaRPr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5148064" y="5589240"/>
            <a:ext cx="2376264" cy="792088"/>
          </a:xfrm>
          <a:prstGeom prst="wedgeEllipseCallout">
            <a:avLst>
              <a:gd name="adj1" fmla="val -25330"/>
              <a:gd name="adj2" fmla="val -137712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TW" altLang="en-US" sz="2800" dirty="0" smtClean="0">
                <a:solidFill>
                  <a:srgbClr val="0000FF"/>
                </a:solidFill>
                <a:ea typeface="華康儷粗圓" pitchFamily="1" charset="-120"/>
              </a:rPr>
              <a:t>調焦距</a:t>
            </a:r>
            <a:endParaRPr lang="zh-TW" altLang="en-US" sz="2800" dirty="0">
              <a:solidFill>
                <a:srgbClr val="0000FF"/>
              </a:solidFill>
              <a:ea typeface="華康儷粗圓" pitchFamily="1" charset="-120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403648" y="2852936"/>
            <a:ext cx="2016224" cy="946150"/>
          </a:xfrm>
          <a:prstGeom prst="rect">
            <a:avLst/>
          </a:prstGeom>
          <a:solidFill>
            <a:schemeClr val="accent4">
              <a:lumMod val="25000"/>
              <a:lumOff val="75000"/>
            </a:schemeClr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dirty="0" smtClean="0">
                <a:solidFill>
                  <a:srgbClr val="FF0000"/>
                </a:solidFill>
                <a:ea typeface="華康儷粗圓" pitchFamily="1" charset="-120"/>
              </a:rPr>
              <a:t>越</a:t>
            </a:r>
            <a:r>
              <a:rPr lang="zh-TW" altLang="en-US" sz="2800" dirty="0">
                <a:solidFill>
                  <a:srgbClr val="FF0000"/>
                </a:solidFill>
                <a:ea typeface="華康儷粗圓" pitchFamily="1" charset="-120"/>
              </a:rPr>
              <a:t>近目鏡要越往後拉</a:t>
            </a:r>
          </a:p>
        </p:txBody>
      </p:sp>
      <p:sp>
        <p:nvSpPr>
          <p:cNvPr id="13" name="Oval 9"/>
          <p:cNvSpPr>
            <a:spLocks noChangeArrowheads="1"/>
          </p:cNvSpPr>
          <p:nvPr/>
        </p:nvSpPr>
        <p:spPr bwMode="auto">
          <a:xfrm>
            <a:off x="5148064" y="4365104"/>
            <a:ext cx="1080120" cy="792088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4" name="Oval 9"/>
          <p:cNvSpPr>
            <a:spLocks noChangeArrowheads="1"/>
          </p:cNvSpPr>
          <p:nvPr/>
        </p:nvSpPr>
        <p:spPr bwMode="auto">
          <a:xfrm>
            <a:off x="4716016" y="2996952"/>
            <a:ext cx="1080120" cy="792088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5" name="AutoShape 11"/>
          <p:cNvSpPr>
            <a:spLocks noChangeArrowheads="1"/>
          </p:cNvSpPr>
          <p:nvPr/>
        </p:nvSpPr>
        <p:spPr bwMode="auto">
          <a:xfrm>
            <a:off x="6804248" y="3212976"/>
            <a:ext cx="2808312" cy="1224136"/>
          </a:xfrm>
          <a:prstGeom prst="wedgeEllipseCallout">
            <a:avLst>
              <a:gd name="adj1" fmla="val -76339"/>
              <a:gd name="adj2" fmla="val -11532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TW" altLang="en-US" sz="2800" dirty="0" smtClean="0">
                <a:solidFill>
                  <a:srgbClr val="0000FF"/>
                </a:solidFill>
                <a:ea typeface="華康儷粗圓" pitchFamily="1" charset="-120"/>
              </a:rPr>
              <a:t>小螺絲：可鎖定焦距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zh-TW" smtClean="0">
              <a:ea typeface="新細明體" pitchFamily="18" charset="-120"/>
            </a:endParaRPr>
          </a:p>
        </p:txBody>
      </p:sp>
      <p:sp>
        <p:nvSpPr>
          <p:cNvPr id="28675" name="Rectangle 3" descr="天文觀測營040"/>
          <p:cNvSpPr>
            <a:spLocks noGrp="1" noChangeAspect="1" noChangeArrowheads="1"/>
          </p:cNvSpPr>
          <p:nvPr isPhoto="1"/>
        </p:nvSpPr>
        <p:spPr bwMode="auto">
          <a:xfrm>
            <a:off x="611560" y="0"/>
            <a:ext cx="4870450" cy="6858000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5436096" y="260648"/>
            <a:ext cx="3707904" cy="2554545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Clr>
                <a:srgbClr val="81CA6A"/>
              </a:buClr>
              <a:buSzPct val="75000"/>
              <a:buFont typeface="Wingdings" pitchFamily="2" charset="2"/>
              <a:buChar char="l"/>
            </a:pPr>
            <a:r>
              <a:rPr kumimoji="1" lang="en-US" altLang="zh-TW" sz="3200" kern="0" dirty="0" smtClean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9.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放鬆一或二顆螺絲，旋緊另一顆以</a:t>
            </a: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500m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 外之尖物來校正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/>
                <a:ea typeface="華康儷粗圓" pitchFamily="1" charset="-120"/>
                <a:cs typeface="+mn-cs"/>
              </a:rPr>
              <a:t>尋星鏡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。</a:t>
            </a:r>
            <a:endParaRPr kumimoji="1" lang="en-US" altLang="zh-TW" sz="3200" kern="0" dirty="0">
              <a:solidFill>
                <a:srgbClr val="003300"/>
              </a:solidFill>
              <a:latin typeface="Verdana"/>
              <a:ea typeface="華康儷粗圓" pitchFamily="1" charset="-120"/>
            </a:endParaRPr>
          </a:p>
        </p:txBody>
      </p:sp>
      <p:sp>
        <p:nvSpPr>
          <p:cNvPr id="6" name="AutoShape 11"/>
          <p:cNvSpPr>
            <a:spLocks noChangeArrowheads="1"/>
          </p:cNvSpPr>
          <p:nvPr/>
        </p:nvSpPr>
        <p:spPr bwMode="auto">
          <a:xfrm>
            <a:off x="3059832" y="5588843"/>
            <a:ext cx="2736304" cy="1152525"/>
          </a:xfrm>
          <a:prstGeom prst="wedgeEllipseCallout">
            <a:avLst>
              <a:gd name="adj1" fmla="val -82968"/>
              <a:gd name="adj2" fmla="val -74891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TW" sz="2800" dirty="0" smtClean="0">
                <a:solidFill>
                  <a:srgbClr val="0000FF"/>
                </a:solidFill>
                <a:ea typeface="華康儷粗圓" pitchFamily="1" charset="-120"/>
              </a:rPr>
              <a:t>1.</a:t>
            </a:r>
            <a:r>
              <a:rPr lang="zh-TW" altLang="en-US" sz="2800" dirty="0" smtClean="0">
                <a:solidFill>
                  <a:srgbClr val="0000FF"/>
                </a:solidFill>
                <a:ea typeface="華康儷粗圓" pitchFamily="1" charset="-120"/>
              </a:rPr>
              <a:t> 尋星鏡對準目標</a:t>
            </a:r>
            <a:endParaRPr lang="zh-TW" altLang="en-US" sz="2800" dirty="0">
              <a:solidFill>
                <a:srgbClr val="0000FF"/>
              </a:solidFill>
              <a:ea typeface="華康儷粗圓" pitchFamily="1" charset="-120"/>
            </a:endParaRPr>
          </a:p>
        </p:txBody>
      </p:sp>
      <p:sp>
        <p:nvSpPr>
          <p:cNvPr id="7" name="AutoShape 11"/>
          <p:cNvSpPr>
            <a:spLocks noChangeArrowheads="1"/>
          </p:cNvSpPr>
          <p:nvPr/>
        </p:nvSpPr>
        <p:spPr bwMode="auto">
          <a:xfrm>
            <a:off x="107504" y="1412776"/>
            <a:ext cx="2304256" cy="1152525"/>
          </a:xfrm>
          <a:prstGeom prst="wedgeEllipseCallout">
            <a:avLst>
              <a:gd name="adj1" fmla="val 72568"/>
              <a:gd name="adj2" fmla="val -39835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  <a:ea typeface="華康儷粗圓" pitchFamily="1" charset="-120"/>
              </a:rPr>
              <a:t>2</a:t>
            </a:r>
            <a:r>
              <a:rPr lang="en-US" altLang="zh-TW" sz="2800" dirty="0" smtClean="0">
                <a:solidFill>
                  <a:srgbClr val="0000FF"/>
                </a:solidFill>
                <a:ea typeface="華康儷粗圓" pitchFamily="1" charset="-120"/>
              </a:rPr>
              <a:t>.</a:t>
            </a:r>
            <a:r>
              <a:rPr lang="zh-TW" altLang="en-US" sz="2800" dirty="0" smtClean="0">
                <a:solidFill>
                  <a:srgbClr val="0000FF"/>
                </a:solidFill>
                <a:ea typeface="華康儷粗圓" pitchFamily="1" charset="-120"/>
              </a:rPr>
              <a:t>主鏡也對準目標</a:t>
            </a:r>
            <a:endParaRPr lang="zh-TW" altLang="en-US" sz="2800" dirty="0">
              <a:solidFill>
                <a:srgbClr val="0000FF"/>
              </a:solidFill>
              <a:ea typeface="華康儷粗圓" pitchFamily="1" charset="-120"/>
            </a:endParaRPr>
          </a:p>
        </p:txBody>
      </p:sp>
      <p:sp>
        <p:nvSpPr>
          <p:cNvPr id="8" name="AutoShape 11"/>
          <p:cNvSpPr>
            <a:spLocks noChangeArrowheads="1"/>
          </p:cNvSpPr>
          <p:nvPr/>
        </p:nvSpPr>
        <p:spPr bwMode="auto">
          <a:xfrm>
            <a:off x="3347864" y="4076675"/>
            <a:ext cx="2808312" cy="1152525"/>
          </a:xfrm>
          <a:prstGeom prst="wedgeEllipseCallout">
            <a:avLst>
              <a:gd name="adj1" fmla="val -90116"/>
              <a:gd name="adj2" fmla="val 50575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TW" sz="2800" dirty="0" smtClean="0">
                <a:solidFill>
                  <a:srgbClr val="C00000"/>
                </a:solidFill>
                <a:ea typeface="華康儷粗圓" pitchFamily="1" charset="-120"/>
              </a:rPr>
              <a:t>3.</a:t>
            </a:r>
            <a:r>
              <a:rPr lang="zh-TW" altLang="en-US" sz="2800" dirty="0" smtClean="0">
                <a:solidFill>
                  <a:srgbClr val="C00000"/>
                </a:solidFill>
                <a:ea typeface="華康儷粗圓" pitchFamily="1" charset="-120"/>
              </a:rPr>
              <a:t>轉螺絲校正尋星鏡</a:t>
            </a:r>
            <a:endParaRPr lang="zh-TW" altLang="en-US" sz="2800" dirty="0">
              <a:solidFill>
                <a:srgbClr val="C00000"/>
              </a:solidFill>
              <a:ea typeface="華康儷粗圓" pitchFamily="1" charset="-120"/>
            </a:endParaRPr>
          </a:p>
        </p:txBody>
      </p:sp>
      <p:pic>
        <p:nvPicPr>
          <p:cNvPr id="215042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8572" y="0"/>
            <a:ext cx="2505830" cy="135937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215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62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Line 4"/>
          <p:cNvSpPr>
            <a:spLocks noChangeShapeType="1"/>
          </p:cNvSpPr>
          <p:nvPr/>
        </p:nvSpPr>
        <p:spPr bwMode="auto">
          <a:xfrm flipH="1" flipV="1">
            <a:off x="1548507" y="1196751"/>
            <a:ext cx="7271965" cy="3600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TW" altLang="en-US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 flipH="1" flipV="1">
            <a:off x="6804248" y="2420888"/>
            <a:ext cx="1872208" cy="7920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23528" y="4941168"/>
            <a:ext cx="3707904" cy="1569660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Clr>
                <a:srgbClr val="81CA6A"/>
              </a:buClr>
              <a:buSzPct val="75000"/>
              <a:buFont typeface="Wingdings" pitchFamily="2" charset="2"/>
              <a:buChar char="l"/>
            </a:pP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∴ </a:t>
            </a:r>
            <a:r>
              <a:rPr kumimoji="1" lang="zh-TW" altLang="en-US" sz="3200" kern="0" dirty="0" smtClean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要用</a:t>
            </a:r>
            <a:r>
              <a:rPr kumimoji="1" lang="en-US" altLang="zh-TW" sz="3200" kern="0" dirty="0" smtClean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500m</a:t>
            </a:r>
            <a:r>
              <a:rPr kumimoji="1" lang="zh-TW" altLang="en-US" sz="3200" kern="0" dirty="0" smtClean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 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外之尖物來校正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/>
                <a:ea typeface="華康儷粗圓" pitchFamily="1" charset="-120"/>
                <a:cs typeface="+mn-cs"/>
              </a:rPr>
              <a:t>尋星鏡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。</a:t>
            </a:r>
            <a:endParaRPr kumimoji="1" lang="en-US" altLang="zh-TW" sz="3200" kern="0" dirty="0">
              <a:solidFill>
                <a:srgbClr val="003300"/>
              </a:solidFill>
              <a:latin typeface="Verdana"/>
              <a:ea typeface="華康儷粗圓" pitchFamily="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119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5436096" y="260648"/>
            <a:ext cx="3707904" cy="2554545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Clr>
                <a:srgbClr val="81CA6A"/>
              </a:buClr>
              <a:buSzPct val="75000"/>
              <a:buFont typeface="Wingdings" pitchFamily="2" charset="2"/>
              <a:buChar char="l"/>
            </a:pPr>
            <a:r>
              <a:rPr kumimoji="1" lang="en-US" altLang="zh-TW" sz="3200" kern="0" dirty="0" smtClean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9.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放鬆一或二顆螺絲，旋緊另一顆以</a:t>
            </a:r>
            <a:r>
              <a:rPr kumimoji="1" lang="en-US" altLang="zh-TW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500m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 外之尖物來校正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/>
                <a:ea typeface="華康儷粗圓" pitchFamily="1" charset="-120"/>
                <a:cs typeface="+mn-cs"/>
              </a:rPr>
              <a:t>尋星鏡</a:t>
            </a:r>
            <a:r>
              <a:rPr kumimoji="1" lang="zh-TW" altLang="en-US" sz="3200" kern="0" dirty="0">
                <a:solidFill>
                  <a:srgbClr val="003300"/>
                </a:solidFill>
                <a:latin typeface="Verdana"/>
                <a:ea typeface="華康儷粗圓" pitchFamily="1" charset="-120"/>
              </a:rPr>
              <a:t>。</a:t>
            </a:r>
            <a:endParaRPr kumimoji="1" lang="en-US" altLang="zh-TW" sz="3200" kern="0" dirty="0">
              <a:solidFill>
                <a:srgbClr val="003300"/>
              </a:solidFill>
              <a:latin typeface="Verdana"/>
              <a:ea typeface="華康儷粗圓" pitchFamily="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zh-TW" smtClean="0">
              <a:ea typeface="新細明體" pitchFamily="18" charset="-120"/>
            </a:endParaRP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4400" smtClean="0">
                <a:latin typeface="華康儷粗圓" pitchFamily="1" charset="-120"/>
                <a:ea typeface="華康儷粗圓" pitchFamily="1" charset="-120"/>
              </a:rPr>
              <a:t>林口高中經度：</a:t>
            </a:r>
            <a:r>
              <a:rPr lang="en-US" altLang="zh-TW" sz="4400" smtClean="0">
                <a:latin typeface="華康儷粗圓" pitchFamily="1" charset="-120"/>
                <a:ea typeface="華康儷粗圓" pitchFamily="1" charset="-120"/>
              </a:rPr>
              <a:t>121°22</a:t>
            </a:r>
            <a:r>
              <a:rPr lang="en-US" altLang="zh-TW" sz="4400" smtClean="0">
                <a:latin typeface="Arial" charset="0"/>
                <a:ea typeface="華康儷粗圓" pitchFamily="1" charset="-120"/>
              </a:rPr>
              <a:t>’</a:t>
            </a:r>
            <a:r>
              <a:rPr lang="en-US" altLang="zh-TW" sz="4400" smtClean="0">
                <a:latin typeface="華康儷粗圓" pitchFamily="1" charset="-120"/>
                <a:ea typeface="華康儷粗圓" pitchFamily="1" charset="-120"/>
              </a:rPr>
              <a:t>51.26</a:t>
            </a:r>
            <a:r>
              <a:rPr lang="en-US" altLang="zh-TW" sz="4400" smtClean="0">
                <a:latin typeface="Arial" charset="0"/>
                <a:ea typeface="華康儷粗圓" pitchFamily="1" charset="-120"/>
              </a:rPr>
              <a:t>”</a:t>
            </a:r>
            <a:endParaRPr lang="en-US" altLang="zh-TW" sz="4400" smtClean="0">
              <a:latin typeface="華康儷粗圓" pitchFamily="1" charset="-120"/>
              <a:ea typeface="華康儷粗圓" pitchFamily="1" charset="-120"/>
            </a:endParaRPr>
          </a:p>
          <a:p>
            <a:r>
              <a:rPr lang="zh-TW" altLang="en-US" sz="4400" smtClean="0">
                <a:latin typeface="華康儷粗圓" pitchFamily="1" charset="-120"/>
                <a:ea typeface="華康儷粗圓" pitchFamily="1" charset="-120"/>
              </a:rPr>
              <a:t>緯度：</a:t>
            </a:r>
            <a:r>
              <a:rPr lang="en-US" altLang="zh-TW" sz="4400" smtClean="0">
                <a:latin typeface="華康儷粗圓" pitchFamily="1" charset="-120"/>
                <a:ea typeface="華康儷粗圓" pitchFamily="1" charset="-120"/>
              </a:rPr>
              <a:t>25°04</a:t>
            </a:r>
            <a:r>
              <a:rPr lang="en-US" altLang="zh-TW" sz="4400" smtClean="0">
                <a:ea typeface="華康儷粗圓" pitchFamily="1" charset="-120"/>
              </a:rPr>
              <a:t>’</a:t>
            </a:r>
            <a:r>
              <a:rPr lang="en-US" altLang="zh-TW" sz="4400" smtClean="0">
                <a:latin typeface="華康儷粗圓" pitchFamily="1" charset="-120"/>
                <a:ea typeface="華康儷粗圓" pitchFamily="1" charset="-120"/>
              </a:rPr>
              <a:t>20.08</a:t>
            </a:r>
            <a:r>
              <a:rPr lang="en-US" altLang="zh-TW" sz="4400" smtClean="0">
                <a:ea typeface="華康儷粗圓" pitchFamily="1" charset="-120"/>
              </a:rPr>
              <a:t>”</a:t>
            </a:r>
            <a:endParaRPr lang="en-US" altLang="zh-TW" sz="4400" smtClean="0">
              <a:latin typeface="華康儷粗圓" pitchFamily="1" charset="-120"/>
              <a:ea typeface="華康儷粗圓" pitchFamily="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青蘋果設計範本">
  <a:themeElements>
    <a:clrScheme name="青蘋果設計範本 1">
      <a:dk1>
        <a:srgbClr val="003300"/>
      </a:dk1>
      <a:lt1>
        <a:srgbClr val="226822"/>
      </a:lt1>
      <a:dk2>
        <a:srgbClr val="FFFFFF"/>
      </a:dk2>
      <a:lt2>
        <a:srgbClr val="220011"/>
      </a:lt2>
      <a:accent1>
        <a:srgbClr val="81CA6A"/>
      </a:accent1>
      <a:accent2>
        <a:srgbClr val="83ABC1"/>
      </a:accent2>
      <a:accent3>
        <a:srgbClr val="ABB9AB"/>
      </a:accent3>
      <a:accent4>
        <a:srgbClr val="002A00"/>
      </a:accent4>
      <a:accent5>
        <a:srgbClr val="C1E1B9"/>
      </a:accent5>
      <a:accent6>
        <a:srgbClr val="769BAF"/>
      </a:accent6>
      <a:hlink>
        <a:srgbClr val="A58779"/>
      </a:hlink>
      <a:folHlink>
        <a:srgbClr val="7E83B6"/>
      </a:folHlink>
    </a:clrScheme>
    <a:fontScheme name="青蘋果設計範本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青蘋果設計範本 1">
        <a:dk1>
          <a:srgbClr val="003300"/>
        </a:dk1>
        <a:lt1>
          <a:srgbClr val="226822"/>
        </a:lt1>
        <a:dk2>
          <a:srgbClr val="FFFFFF"/>
        </a:dk2>
        <a:lt2>
          <a:srgbClr val="220011"/>
        </a:lt2>
        <a:accent1>
          <a:srgbClr val="81CA6A"/>
        </a:accent1>
        <a:accent2>
          <a:srgbClr val="83ABC1"/>
        </a:accent2>
        <a:accent3>
          <a:srgbClr val="ABB9AB"/>
        </a:accent3>
        <a:accent4>
          <a:srgbClr val="002A00"/>
        </a:accent4>
        <a:accent5>
          <a:srgbClr val="C1E1B9"/>
        </a:accent5>
        <a:accent6>
          <a:srgbClr val="769BAF"/>
        </a:accent6>
        <a:hlink>
          <a:srgbClr val="A58779"/>
        </a:hlink>
        <a:folHlink>
          <a:srgbClr val="7E83B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預設簡報設計">
  <a:themeElements>
    <a:clrScheme name="1_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預設簡報設計">
      <a:majorFont>
        <a:latin typeface="Calibri"/>
        <a:ea typeface="新細明體"/>
        <a:cs typeface=""/>
      </a:majorFont>
      <a:minorFont>
        <a:latin typeface="Calibri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1_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青蘋果設計範本</Template>
  <TotalTime>6166</TotalTime>
  <Words>553</Words>
  <Application>Microsoft Office PowerPoint</Application>
  <PresentationFormat>如螢幕大小 (4:3)</PresentationFormat>
  <Paragraphs>137</Paragraphs>
  <Slides>45</Slides>
  <Notes>43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45</vt:i4>
      </vt:variant>
    </vt:vector>
  </HeadingPairs>
  <TitlesOfParts>
    <vt:vector size="47" baseType="lpstr">
      <vt:lpstr>青蘋果設計範本</vt:lpstr>
      <vt:lpstr>1_預設簡報設計</vt:lpstr>
      <vt:lpstr>投影片 1</vt:lpstr>
      <vt:lpstr>如何操作Vixen GP2-A80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  <vt:lpstr>投影片 29</vt:lpstr>
      <vt:lpstr>投影片 30</vt:lpstr>
      <vt:lpstr>投影片 31</vt:lpstr>
      <vt:lpstr>投影片 32</vt:lpstr>
      <vt:lpstr>投影片 33</vt:lpstr>
      <vt:lpstr>投影片 34</vt:lpstr>
      <vt:lpstr>投影片 35</vt:lpstr>
      <vt:lpstr>投影片 36</vt:lpstr>
      <vt:lpstr>投影片 37</vt:lpstr>
      <vt:lpstr>投影片 38</vt:lpstr>
      <vt:lpstr>投影片 39</vt:lpstr>
      <vt:lpstr>投影片 40</vt:lpstr>
      <vt:lpstr>投影片 41</vt:lpstr>
      <vt:lpstr>投影片 42</vt:lpstr>
      <vt:lpstr>投影片 43</vt:lpstr>
      <vt:lpstr>投影片 44</vt:lpstr>
      <vt:lpstr>投影片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leafbirdy</dc:creator>
  <cp:lastModifiedBy>Leaf</cp:lastModifiedBy>
  <cp:revision>148</cp:revision>
  <dcterms:created xsi:type="dcterms:W3CDTF">2009-11-03T10:41:41Z</dcterms:created>
  <dcterms:modified xsi:type="dcterms:W3CDTF">2012-04-12T12:50:25Z</dcterms:modified>
</cp:coreProperties>
</file>