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7" r:id="rId2"/>
    <p:sldMasterId id="2147483659" r:id="rId3"/>
  </p:sldMasterIdLst>
  <p:notesMasterIdLst>
    <p:notesMasterId r:id="rId27"/>
  </p:notesMasterIdLst>
  <p:sldIdLst>
    <p:sldId id="256" r:id="rId4"/>
    <p:sldId id="257" r:id="rId5"/>
    <p:sldId id="259" r:id="rId6"/>
    <p:sldId id="260" r:id="rId7"/>
    <p:sldId id="287" r:id="rId8"/>
    <p:sldId id="261" r:id="rId9"/>
    <p:sldId id="263" r:id="rId10"/>
    <p:sldId id="264" r:id="rId11"/>
    <p:sldId id="286" r:id="rId12"/>
    <p:sldId id="268" r:id="rId13"/>
    <p:sldId id="269" r:id="rId14"/>
    <p:sldId id="270" r:id="rId15"/>
    <p:sldId id="271" r:id="rId16"/>
    <p:sldId id="272" r:id="rId17"/>
    <p:sldId id="301" r:id="rId18"/>
    <p:sldId id="307" r:id="rId19"/>
    <p:sldId id="302" r:id="rId20"/>
    <p:sldId id="303" r:id="rId21"/>
    <p:sldId id="304" r:id="rId22"/>
    <p:sldId id="305" r:id="rId23"/>
    <p:sldId id="306" r:id="rId24"/>
    <p:sldId id="284" r:id="rId25"/>
    <p:sldId id="285" r:id="rId26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000000"/>
          </p15:clr>
        </p15:guide>
        <p15:guide id="2" pos="2141" userDrawn="1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0" roundtripDataSignature="AMtx7mh98VbYm2pvdEdm6lgLWuOSu2++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44F6889-C882-404C-8B75-E8CB84E5D2A6}">
  <a:tblStyle styleId="{244F6889-C882-404C-8B75-E8CB84E5D2A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2"/>
      </p:cViewPr>
      <p:guideLst>
        <p:guide orient="horz" pos="431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40" Type="http://customschemas.google.com/relationships/presentationmetadata" Target="metadata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2" y="942858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63684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1:notes"/>
          <p:cNvSpPr txBox="1"/>
          <p:nvPr/>
        </p:nvSpPr>
        <p:spPr>
          <a:xfrm>
            <a:off x="3850442" y="942858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altLang="zh-TW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3" name="Google Shape;17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9" name="Google Shape;17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2" name="Google Shape;19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7" name="Google Shape;21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86474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5" name="Google Shape;2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52095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5" name="Google Shape;2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377893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76162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3" name="Google Shape;22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19741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9" name="Google Shape;22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423167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41768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2" name="Google Shape;27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7" name="Google Shape;16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9" name="Google Shape;14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7" name="Google Shape;16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88" name="Google Shape;88;p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89" name="Google Shape;89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3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7" name="Google Shape;37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3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0" name="Google Shape;60;p3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3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0"/>
          <p:cNvSpPr txBox="1"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572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Char char="•"/>
              <a:defRPr sz="3600" b="1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defRPr>
            </a:lvl1pPr>
            <a:lvl2pPr marL="914400" lvl="1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F243E"/>
              </a:buClr>
              <a:buSzPts val="3200"/>
              <a:buChar char="–"/>
              <a:defRPr sz="3200" b="1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defRPr>
            </a:lvl2pPr>
            <a:lvl3pPr marL="1371600" lvl="2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F243E"/>
              </a:buClr>
              <a:buSzPts val="2800"/>
              <a:buChar char="•"/>
              <a:defRPr sz="2800" b="1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defRPr>
            </a:lvl3pPr>
            <a:lvl4pPr marL="1828800" lvl="3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Char char="–"/>
              <a:defRPr sz="2400" b="1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defRPr>
            </a:lvl4pPr>
            <a:lvl5pPr marL="2286000" lvl="4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Char char="»"/>
              <a:defRPr sz="2400" b="1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29" descr="D:\103\17-國中宣導活動+宣傳品製作\林高紀念品\102\西北傳播\LOGO\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260350"/>
            <a:ext cx="798512" cy="808037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31" descr="D:\103\17-國中宣導活動+宣傳品製作\林高紀念品\102\西北傳播\LOGO\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260350"/>
            <a:ext cx="798512" cy="808037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/>
        </p:nvSpPr>
        <p:spPr>
          <a:xfrm>
            <a:off x="1042987" y="3027362"/>
            <a:ext cx="7129462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3059832" y="3861048"/>
            <a:ext cx="3746699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A"/>
              </a:buClr>
              <a:buSzPts val="3200"/>
              <a:buFont typeface="BiauKai"/>
              <a:buNone/>
            </a:pPr>
            <a:r>
              <a:rPr lang="zh-TW" sz="3200" b="1" i="0" u="none" strike="noStrike" cap="none">
                <a:solidFill>
                  <a:srgbClr val="00339A"/>
                </a:solidFill>
                <a:latin typeface="BiauKai"/>
                <a:ea typeface="BiauKai"/>
                <a:cs typeface="BiauKai"/>
                <a:sym typeface="BiauKai"/>
              </a:rPr>
              <a:t>校長  賴春錦</a:t>
            </a:r>
            <a:endParaRPr sz="3200" b="1" i="0" u="none" strike="noStrike" cap="none">
              <a:solidFill>
                <a:srgbClr val="00339A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pic>
        <p:nvPicPr>
          <p:cNvPr id="99" name="Google Shape;99;p1" descr="校園.png"/>
          <p:cNvPicPr preferRelativeResize="0"/>
          <p:nvPr/>
        </p:nvPicPr>
        <p:blipFill rotWithShape="1">
          <a:blip r:embed="rId3">
            <a:alphaModFix/>
          </a:blip>
          <a:srcRect t="19777" b="18080"/>
          <a:stretch/>
        </p:blipFill>
        <p:spPr>
          <a:xfrm>
            <a:off x="239712" y="2235200"/>
            <a:ext cx="8734425" cy="383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 descr="人-去背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64162" y="4603750"/>
            <a:ext cx="1790700" cy="2185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 descr="學生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43662" y="4532312"/>
            <a:ext cx="3195637" cy="225742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"/>
          <p:cNvSpPr txBox="1"/>
          <p:nvPr/>
        </p:nvSpPr>
        <p:spPr>
          <a:xfrm>
            <a:off x="683568" y="548680"/>
            <a:ext cx="7776864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A"/>
              </a:buClr>
              <a:buSzPts val="4400"/>
              <a:buFont typeface="BiauKai"/>
              <a:buNone/>
            </a:pPr>
            <a:r>
              <a:rPr lang="zh-TW" sz="4400" b="1" i="0" u="none" strike="noStrike" cap="none">
                <a:solidFill>
                  <a:srgbClr val="00339A"/>
                </a:solidFill>
                <a:latin typeface="BiauKai"/>
                <a:ea typeface="BiauKai"/>
                <a:cs typeface="BiauKai"/>
                <a:sym typeface="BiauKai"/>
              </a:rPr>
              <a:t>新北市立林口高級中學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261538" y="1484784"/>
            <a:ext cx="6595533" cy="936104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1A62"/>
              </a:buClr>
              <a:buSzPts val="4800"/>
              <a:buFont typeface="Arial"/>
              <a:buNone/>
            </a:pPr>
            <a:r>
              <a:rPr lang="zh-TW" sz="4800" b="1" i="0" u="none" strike="noStrike" cap="none" dirty="0" smtClean="0">
                <a:solidFill>
                  <a:srgbClr val="3A1A62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altLang="zh-TW" sz="4800" b="1" i="0" u="none" strike="noStrike" cap="none" dirty="0" smtClean="0">
                <a:solidFill>
                  <a:srgbClr val="3A1A62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zh-TW" sz="4800" b="1" i="0" u="none" strike="noStrike" cap="none" dirty="0" smtClean="0">
                <a:solidFill>
                  <a:srgbClr val="3A1A62"/>
                </a:solidFill>
                <a:latin typeface="Arial"/>
                <a:ea typeface="Arial"/>
                <a:cs typeface="Arial"/>
                <a:sym typeface="Arial"/>
              </a:rPr>
              <a:t>親</a:t>
            </a:r>
            <a:r>
              <a:rPr lang="zh-TW" sz="4800" b="1" i="0" u="none" strike="noStrike" cap="none" dirty="0">
                <a:solidFill>
                  <a:srgbClr val="3A1A62"/>
                </a:solidFill>
                <a:latin typeface="Arial"/>
                <a:ea typeface="Arial"/>
                <a:cs typeface="Arial"/>
                <a:sym typeface="Arial"/>
              </a:rPr>
              <a:t>職教育</a:t>
            </a:r>
            <a:r>
              <a:rPr lang="zh-TW" sz="4800" b="1" i="0" u="none" strike="noStrike" cap="none" dirty="0" smtClean="0">
                <a:solidFill>
                  <a:srgbClr val="3A1A62"/>
                </a:solidFill>
                <a:latin typeface="Arial"/>
                <a:ea typeface="Arial"/>
                <a:cs typeface="Arial"/>
                <a:sym typeface="Arial"/>
              </a:rPr>
              <a:t>日</a:t>
            </a:r>
            <a:r>
              <a:rPr lang="en-US" altLang="zh-TW" sz="4800" b="1" i="0" u="none" strike="noStrike" cap="none" dirty="0" smtClean="0">
                <a:solidFill>
                  <a:srgbClr val="3A1A62"/>
                </a:solidFill>
                <a:latin typeface="Arial"/>
                <a:ea typeface="Arial"/>
                <a:cs typeface="Arial"/>
                <a:sym typeface="Arial"/>
              </a:rPr>
              <a:t>‧</a:t>
            </a:r>
            <a:r>
              <a:rPr lang="zh-TW" altLang="en-US" sz="4800" b="1" i="0" u="none" strike="noStrike" cap="none" dirty="0" smtClean="0">
                <a:solidFill>
                  <a:srgbClr val="3A1A62"/>
                </a:solidFill>
                <a:latin typeface="Arial"/>
                <a:ea typeface="Arial"/>
                <a:cs typeface="Arial"/>
                <a:sym typeface="Arial"/>
              </a:rPr>
              <a:t>高三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 dirty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大學多元</a:t>
            </a:r>
            <a:r>
              <a:rPr 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入學</a:t>
            </a:r>
            <a:r>
              <a:rPr lang="en-US" alt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2"/>
          <p:cNvSpPr txBox="1">
            <a:spLocks noGrp="1"/>
          </p:cNvSpPr>
          <p:nvPr>
            <p:ph type="body" idx="4294967295"/>
          </p:nvPr>
        </p:nvSpPr>
        <p:spPr>
          <a:xfrm>
            <a:off x="457200" y="1125538"/>
            <a:ext cx="8363272" cy="478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None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管道有三種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None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1.繁星推薦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Noto Sans Symbols"/>
              <a:buChar char="◆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高中對大學每學群推薦至多2名。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Noto Sans Symbols"/>
              <a:buChar char="◆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校內推薦方式：不分類組依校內排名百分比撕榜。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Noto Sans Symbols"/>
              <a:buChar char="◆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校內推薦後，由委員會依全國學生校內排名、學測成績分發。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學期學業總平均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3"/>
          <p:cNvSpPr txBox="1">
            <a:spLocks noGrp="1"/>
          </p:cNvSpPr>
          <p:nvPr>
            <p:ph type="body" idx="4294967295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校內百分比以學期學業總平均計算。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各科目以學分數加權後平均。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例：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114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114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學業總平均=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F243E"/>
              </a:buClr>
              <a:buSzPts val="3200"/>
              <a:buFont typeface="Arial"/>
              <a:buNone/>
            </a:pPr>
            <a:r>
              <a:rPr lang="zh-TW" sz="3200" b="0" i="0" u="sng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68*4 + 70*4 + … + 80*1 </a:t>
            </a:r>
            <a:r>
              <a:rPr lang="zh-TW" sz="32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r>
              <a:rPr lang="zh-TW" sz="3200" b="0" i="0" u="sng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r>
              <a:rPr lang="zh-TW" sz="32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br>
              <a:rPr lang="zh-TW" sz="32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lang="zh-TW" sz="32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          33學分</a:t>
            </a:r>
            <a:endParaRPr sz="32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graphicFrame>
        <p:nvGraphicFramePr>
          <p:cNvPr id="183" name="Google Shape;183;p13"/>
          <p:cNvGraphicFramePr/>
          <p:nvPr/>
        </p:nvGraphicFramePr>
        <p:xfrm>
          <a:off x="1835150" y="2509837"/>
          <a:ext cx="6096000" cy="1371630"/>
        </p:xfrm>
        <a:graphic>
          <a:graphicData uri="http://schemas.openxmlformats.org/drawingml/2006/table">
            <a:tbl>
              <a:tblPr>
                <a:noFill/>
                <a:tableStyleId>{244F6889-C882-404C-8B75-E8CB84E5D2A6}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1" i="0" u="none" strike="noStrike" cap="none">
                          <a:solidFill>
                            <a:srgbClr val="FFFFFF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科目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1" i="0" u="none" strike="noStrike" cap="none">
                          <a:solidFill>
                            <a:srgbClr val="FFFFFF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國文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1" i="0" u="none" strike="noStrike" cap="none">
                          <a:solidFill>
                            <a:srgbClr val="FFFFFF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英文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1" i="0" u="none" strike="noStrike" cap="none">
                          <a:solidFill>
                            <a:srgbClr val="FFFFFF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…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1" i="0" u="none" strike="noStrike" cap="none">
                          <a:solidFill>
                            <a:srgbClr val="FFFFFF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生命教育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得分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６８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７０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…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８０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學分數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４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４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…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BiauKai"/>
                        <a:buNone/>
                      </a:pPr>
                      <a:r>
                        <a:rPr lang="zh-TW" sz="2400" b="0" i="0" u="none" strike="noStrike" cap="none">
                          <a:solidFill>
                            <a:srgbClr val="000000"/>
                          </a:solidFill>
                          <a:latin typeface="BiauKai"/>
                          <a:ea typeface="BiauKai"/>
                          <a:cs typeface="BiauKai"/>
                          <a:sym typeface="BiauKai"/>
                        </a:rPr>
                        <a:t>１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 dirty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大學多元</a:t>
            </a:r>
            <a:r>
              <a:rPr 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入學</a:t>
            </a:r>
            <a:r>
              <a:rPr lang="en-US" alt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4"/>
          <p:cNvSpPr txBox="1">
            <a:spLocks noGrp="1"/>
          </p:cNvSpPr>
          <p:nvPr>
            <p:ph type="body" idx="4294967295"/>
          </p:nvPr>
        </p:nvSpPr>
        <p:spPr>
          <a:xfrm>
            <a:off x="457200" y="1125538"/>
            <a:ext cx="8363272" cy="478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None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管道有三種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None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2.個人申請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Noto Sans Symbols"/>
              <a:buChar char="◆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每人自選至多大學6系、科大5系。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Noto Sans Symbols"/>
              <a:buChar char="◆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第一階段依學測成績檢定篩選。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Noto Sans Symbols"/>
              <a:buChar char="◆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第二階段依校系規定進行口試、筆試、資料審查或實作等。於4月份由大學校系自辦。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5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 dirty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大學多元</a:t>
            </a:r>
            <a:r>
              <a:rPr 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入學</a:t>
            </a:r>
            <a:r>
              <a:rPr lang="en-US" alt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5"/>
          <p:cNvSpPr txBox="1">
            <a:spLocks noGrp="1"/>
          </p:cNvSpPr>
          <p:nvPr>
            <p:ph type="body" idx="4294967295"/>
          </p:nvPr>
        </p:nvSpPr>
        <p:spPr>
          <a:xfrm>
            <a:off x="457200" y="1125538"/>
            <a:ext cx="8363272" cy="478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None/>
            </a:pPr>
            <a:r>
              <a:rPr lang="zh-TW" sz="40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管道有三種</a:t>
            </a:r>
            <a:endParaRPr sz="4000" b="0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None/>
            </a:pPr>
            <a:r>
              <a:rPr lang="zh-TW" sz="40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3.考試分發入學</a:t>
            </a:r>
            <a:endParaRPr sz="4000" b="0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Noto Sans Symbols"/>
              <a:buChar char="◆"/>
            </a:pPr>
            <a:r>
              <a:rPr lang="zh-TW" sz="40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依大學校系採計的指考科目選才。</a:t>
            </a:r>
            <a:endParaRPr sz="4000" b="0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Noto Sans Symbols"/>
              <a:buChar char="◆"/>
            </a:pPr>
            <a:r>
              <a:rPr lang="zh-TW" sz="40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通過最低登記標準考生，可上網登記至多100個志願</a:t>
            </a:r>
            <a:r>
              <a:rPr lang="zh-TW" sz="32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(建議至少填</a:t>
            </a:r>
            <a:r>
              <a:rPr lang="zh-TW" sz="3200" b="0" i="0" u="none" strike="noStrike" cap="none" dirty="0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70</a:t>
            </a:r>
            <a:r>
              <a:rPr lang="zh-TW" sz="32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個)</a:t>
            </a:r>
            <a:r>
              <a:rPr lang="zh-TW" sz="40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 sz="4000" b="0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Noto Sans Symbols"/>
              <a:buChar char="◆"/>
            </a:pPr>
            <a:r>
              <a:rPr lang="zh-TW" sz="40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繁星及申請已錄取未放棄者，不得參加分發。</a:t>
            </a:r>
            <a:endParaRPr sz="4000" b="0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88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Noto Sans Symbols"/>
              <a:buNone/>
            </a:pPr>
            <a:endParaRPr sz="4000" b="0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6"/>
          <p:cNvSpPr txBox="1"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6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zh-TW" sz="66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本校網頁可隨時查看</a:t>
            </a:r>
            <a:endParaRPr sz="6600" b="0" i="0" u="none" strike="noStrike" cap="none">
              <a:solidFill>
                <a:schemeClr val="dk1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zh-TW" sz="72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學生個人成績 </a:t>
            </a:r>
            <a:r>
              <a:rPr lang="zh-TW" sz="60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與</a:t>
            </a:r>
            <a:endParaRPr sz="7200" b="0" i="0" u="none" strike="noStrike" cap="none">
              <a:solidFill>
                <a:schemeClr val="dk1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zh-TW" sz="72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缺曠獎懲統計</a:t>
            </a:r>
            <a:r>
              <a:rPr lang="zh-TW" sz="60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 sz="6000" b="0" i="0" u="none" strike="noStrike" cap="none">
              <a:solidFill>
                <a:schemeClr val="dk1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zh-TW" sz="48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(手冊有登入說明)</a:t>
            </a:r>
            <a:endParaRPr sz="6000" b="0" i="0" u="none" strike="noStrike" cap="none">
              <a:solidFill>
                <a:schemeClr val="dk1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202" name="Google Shape;202;p16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即時查詢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9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學務處</a:t>
            </a:r>
            <a:endParaRPr sz="4800" b="1" i="0" u="none" strike="noStrike" cap="none">
              <a:solidFill>
                <a:srgbClr val="DF322D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220" name="Google Shape;220;p19"/>
          <p:cNvSpPr txBox="1">
            <a:spLocks noGrp="1"/>
          </p:cNvSpPr>
          <p:nvPr>
            <p:ph type="body" idx="4294967295"/>
          </p:nvPr>
        </p:nvSpPr>
        <p:spPr>
          <a:xfrm>
            <a:off x="2521527" y="1729509"/>
            <a:ext cx="568498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Calibri"/>
              <a:buAutoNum type="arabicPeriod"/>
            </a:pPr>
            <a:r>
              <a:rPr lang="zh-TW" altLang="en-US" sz="4000" b="1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出缺勤管制</a:t>
            </a:r>
            <a:endParaRPr lang="en-US" altLang="zh-TW" sz="4000" b="1" i="0" u="none" strike="noStrike" cap="none" dirty="0" smtClean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Calibri"/>
              <a:buAutoNum type="arabicPeriod"/>
            </a:pPr>
            <a:r>
              <a:rPr lang="zh-TW" altLang="en-US" sz="4000" b="1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缺課缺席</a:t>
            </a:r>
            <a:endParaRPr lang="en-US" altLang="zh-TW" sz="4000" b="1" i="0" u="none" strike="noStrike" cap="none" dirty="0" smtClean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Calibri"/>
              <a:buAutoNum type="arabicPeriod"/>
            </a:pPr>
            <a:r>
              <a:rPr lang="zh-TW" sz="4000" b="1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銷</a:t>
            </a:r>
            <a:r>
              <a:rPr lang="zh-TW" sz="4000" b="1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過</a:t>
            </a:r>
            <a:r>
              <a:rPr lang="zh-TW" sz="4000" b="1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要點</a:t>
            </a:r>
            <a:endParaRPr lang="en-US" altLang="zh-TW" sz="4000" b="1" i="0" u="none" strike="noStrike" cap="none" dirty="0" smtClean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Calibri"/>
              <a:buAutoNum type="arabicPeriod"/>
            </a:pPr>
            <a:r>
              <a:rPr lang="zh-TW" altLang="en-US" sz="4000" b="1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愛校服務</a:t>
            </a:r>
            <a:endParaRPr sz="4000" b="1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7429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Calibri"/>
              <a:buAutoNum type="arabicPeriod"/>
            </a:pPr>
            <a:r>
              <a:rPr lang="zh-TW" altLang="en-US" sz="4000" b="1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防疫相關</a:t>
            </a:r>
            <a:endParaRPr sz="3600" b="0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3441823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7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altLang="en-US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出缺勤管制</a:t>
            </a:r>
            <a:endParaRPr sz="4800" b="1" i="0" u="none" strike="noStrike" cap="none" dirty="0">
              <a:solidFill>
                <a:srgbClr val="DF322D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208" name="Google Shape;208;p17"/>
          <p:cNvSpPr txBox="1">
            <a:spLocks noGrp="1"/>
          </p:cNvSpPr>
          <p:nvPr>
            <p:ph type="body" idx="4294967295"/>
          </p:nvPr>
        </p:nvSpPr>
        <p:spPr>
          <a:xfrm>
            <a:off x="457200" y="1616364"/>
            <a:ext cx="8507288" cy="476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ts val="800"/>
              </a:spcBef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altLang="en-US" sz="3200" b="0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早修</a:t>
            </a:r>
            <a:r>
              <a:rPr lang="en-US" altLang="zh-TW" sz="3200" b="0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(0730-0800)</a:t>
            </a:r>
            <a:r>
              <a:rPr lang="zh-TW" altLang="en-US" sz="32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、午休</a:t>
            </a:r>
            <a:r>
              <a:rPr lang="en-US" altLang="zh-TW" sz="32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(1230-1300</a:t>
            </a:r>
            <a:r>
              <a:rPr lang="en-US" altLang="zh-TW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)</a:t>
            </a: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 無故</a:t>
            </a:r>
            <a:r>
              <a:rPr lang="zh-TW" altLang="en-US" sz="3600" b="0" i="0" u="none" strike="noStrike" cap="none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缺席</a:t>
            </a:r>
            <a:r>
              <a:rPr lang="en-US" altLang="zh-TW" sz="3600" b="0" i="0" u="none" strike="noStrike" cap="none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3</a:t>
            </a:r>
            <a:r>
              <a:rPr lang="zh-TW" altLang="en-US" sz="3600" b="0" i="0" u="none" strike="noStrike" cap="none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次</a:t>
            </a:r>
            <a:r>
              <a:rPr lang="zh-TW" altLang="en-US" sz="3200" b="0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或</a:t>
            </a:r>
            <a:r>
              <a:rPr lang="zh-TW" altLang="en-US" sz="3600" b="0" i="0" u="none" strike="noStrike" cap="none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遲到</a:t>
            </a:r>
            <a:r>
              <a:rPr lang="en-US" altLang="zh-TW" sz="3600" b="0" i="0" u="none" strike="noStrike" cap="none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5</a:t>
            </a:r>
            <a:r>
              <a:rPr lang="zh-TW" altLang="en-US" sz="3600" b="0" i="0" u="none" strike="noStrike" cap="none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次</a:t>
            </a:r>
            <a:r>
              <a:rPr lang="zh-TW" altLang="en-US" sz="32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者，核予正向管教並列入缺曠統計</a:t>
            </a: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 lang="en-US" altLang="zh-TW" sz="3200" dirty="0">
              <a:sym typeface="BiauKai"/>
            </a:endParaRPr>
          </a:p>
          <a:p>
            <a:pPr marL="342900" lvl="0" indent="-342900">
              <a:lnSpc>
                <a:spcPct val="100000"/>
              </a:lnSpc>
              <a:spcBef>
                <a:spcPts val="800"/>
              </a:spcBef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altLang="en-US" sz="32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病假需於</a:t>
            </a:r>
            <a:r>
              <a:rPr lang="zh-TW" altLang="en-US" sz="3600" dirty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返校後</a:t>
            </a:r>
            <a:r>
              <a:rPr lang="en-US" altLang="zh-TW" sz="3600" dirty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7</a:t>
            </a:r>
            <a:r>
              <a:rPr lang="zh-TW" altLang="en-US" sz="3600" dirty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日內</a:t>
            </a:r>
            <a:r>
              <a:rPr lang="en-US" altLang="zh-TW" sz="32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(</a:t>
            </a:r>
            <a:r>
              <a:rPr lang="zh-TW" altLang="en-US" sz="32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含例假日</a:t>
            </a:r>
            <a:r>
              <a:rPr lang="en-US" altLang="zh-TW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)</a:t>
            </a: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附</a:t>
            </a:r>
            <a:r>
              <a:rPr lang="zh-TW" altLang="en-US" sz="3600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門診收據</a:t>
            </a: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或</a:t>
            </a:r>
            <a:r>
              <a:rPr lang="zh-TW" altLang="en-US" sz="3600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藥局藥單</a:t>
            </a: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完成</a:t>
            </a:r>
            <a:r>
              <a:rPr lang="zh-TW" altLang="en-US" sz="32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請假</a:t>
            </a: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手續。</a:t>
            </a:r>
            <a:endParaRPr lang="en-US" altLang="zh-TW" sz="3200" dirty="0" smtClean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lvl="0" indent="-342900">
              <a:lnSpc>
                <a:spcPct val="100000"/>
              </a:lnSpc>
              <a:spcBef>
                <a:spcPts val="800"/>
              </a:spcBef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事假需於</a:t>
            </a:r>
            <a:r>
              <a:rPr lang="zh-TW" altLang="en-US" sz="3600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事前</a:t>
            </a:r>
            <a:r>
              <a:rPr lang="en-US" altLang="zh-TW" sz="3600" dirty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3-5</a:t>
            </a:r>
            <a:r>
              <a:rPr lang="zh-TW" altLang="en-US" sz="3600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日</a:t>
            </a: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出具</a:t>
            </a:r>
            <a:r>
              <a:rPr lang="zh-TW" altLang="en-US" sz="3600" dirty="0" smtClean="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家長證明</a:t>
            </a: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、完成</a:t>
            </a:r>
            <a:r>
              <a:rPr lang="zh-TW" altLang="en-US" sz="32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請假手續，事後不</a:t>
            </a:r>
            <a:r>
              <a:rPr lang="zh-TW" altLang="en-US" sz="3200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准假。</a:t>
            </a:r>
            <a:endParaRPr lang="en-US" altLang="zh-TW" sz="3200" dirty="0" smtClean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698629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7"/>
          <p:cNvSpPr/>
          <p:nvPr/>
        </p:nvSpPr>
        <p:spPr>
          <a:xfrm>
            <a:off x="1068387" y="426605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F243E"/>
              </a:buClr>
              <a:buSzPts val="4000"/>
            </a:pPr>
            <a:r>
              <a:rPr lang="zh-TW" altLang="en-US" sz="4800" b="1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出</a:t>
            </a:r>
            <a:r>
              <a:rPr lang="zh-TW" altLang="en-US" sz="4800" b="1" dirty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缺勤管制</a:t>
            </a:r>
          </a:p>
        </p:txBody>
      </p:sp>
      <p:sp>
        <p:nvSpPr>
          <p:cNvPr id="208" name="Google Shape;208;p17"/>
          <p:cNvSpPr txBox="1">
            <a:spLocks noGrp="1"/>
          </p:cNvSpPr>
          <p:nvPr>
            <p:ph type="body" idx="4294967295"/>
          </p:nvPr>
        </p:nvSpPr>
        <p:spPr>
          <a:xfrm>
            <a:off x="457200" y="1644072"/>
            <a:ext cx="8280400" cy="4737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sz="4000" b="0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每月</a:t>
            </a:r>
            <a:r>
              <a:rPr lang="zh-TW" sz="40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統計學生出缺勤狀況，凡缺曠課超過１節以上，均由生輔幹事寄發通知單（平信）</a:t>
            </a:r>
            <a:r>
              <a:rPr lang="zh-TW" sz="40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 sz="4000" b="0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sz="4000" b="0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每週統計曠課累積超過14節的同學，以掛號信方式通知家長，以提供家長知悉學生出缺勤情形，並督促同學出勤正常</a:t>
            </a:r>
            <a:r>
              <a:rPr lang="zh-TW" sz="4000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 sz="4000" b="0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372339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"/>
          <p:cNvSpPr txBox="1">
            <a:spLocks noGrp="1"/>
          </p:cNvSpPr>
          <p:nvPr>
            <p:ph type="body" idx="4294967295"/>
          </p:nvPr>
        </p:nvSpPr>
        <p:spPr>
          <a:xfrm>
            <a:off x="539552" y="1412776"/>
            <a:ext cx="8424936" cy="449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學期事假、曠課節數達該科教學總節數1/3以上，該科以</a:t>
            </a:r>
            <a:r>
              <a:rPr lang="zh-TW" sz="40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0</a:t>
            </a: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分計算。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學期曠課累積達42節，應提學生事務會議依據學生獎懲規定與相關程序輔導安置。</a:t>
            </a:r>
            <a:endParaRPr/>
          </a:p>
          <a:p>
            <a:pPr marL="342900" marR="0" lvl="0" indent="-88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88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88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214" name="Google Shape;214;p18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 dirty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缺課缺席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5580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0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銷過要點</a:t>
            </a:r>
            <a:endParaRPr sz="4800" b="1" i="0" u="none" strike="noStrike" cap="none">
              <a:solidFill>
                <a:srgbClr val="DF322D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226" name="Google Shape;226;p20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依據本校學生手冊銷過實施要點辦理，目的為發揮教育愛心，鼓勵並輔導學生改過遷善，期使違規學生能有自新機會。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–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1次警告:3次(1.5小時)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–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1次小過:9次(4.5小時)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–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1次大過:27次(13.5小時)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–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留校察看:72次(36小時)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98358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Google Shape;108;p2"/>
          <p:cNvGraphicFramePr/>
          <p:nvPr>
            <p:extLst>
              <p:ext uri="{D42A27DB-BD31-4B8C-83A1-F6EECF244321}">
                <p14:modId xmlns:p14="http://schemas.microsoft.com/office/powerpoint/2010/main" val="3256661345"/>
              </p:ext>
            </p:extLst>
          </p:nvPr>
        </p:nvGraphicFramePr>
        <p:xfrm>
          <a:off x="323850" y="1764787"/>
          <a:ext cx="8496300" cy="4128029"/>
        </p:xfrm>
        <a:graphic>
          <a:graphicData uri="http://schemas.openxmlformats.org/drawingml/2006/table">
            <a:tbl>
              <a:tblPr>
                <a:noFill/>
                <a:tableStyleId>{244F6889-C882-404C-8B75-E8CB84E5D2A6}</a:tableStyleId>
              </a:tblPr>
              <a:tblGrid>
                <a:gridCol w="287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9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68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654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1" i="0" u="none" strike="noStrike" cap="none" dirty="0">
                          <a:solidFill>
                            <a:srgbClr val="FFFF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時間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1" i="0" u="none" strike="noStrike" cap="none" dirty="0">
                          <a:solidFill>
                            <a:srgbClr val="FFFF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活動內容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1" i="0" u="none" strike="noStrike" cap="none">
                          <a:solidFill>
                            <a:srgbClr val="FFFF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活動地點</a:t>
                      </a:r>
                      <a:endParaRPr sz="1600" u="none" strike="noStrike" cap="none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1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1" i="0" u="none" strike="noStrike" cap="none" dirty="0">
                          <a:solidFill>
                            <a:srgbClr val="FFFF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08：30~09：00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0" i="0" u="none" strike="noStrike" cap="none" dirty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家長報到領取資料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0" i="0" u="none" strike="noStrike" cap="none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川堂</a:t>
                      </a:r>
                      <a:endParaRPr sz="1600" u="none" strike="noStrike" cap="none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54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1" i="0" u="none" strike="noStrike" cap="none" dirty="0">
                          <a:solidFill>
                            <a:srgbClr val="FFFF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09：00~10：30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0" i="0" u="none" strike="noStrike" cap="none" dirty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高三多元入學說明會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0" i="0" u="none" strike="noStrike" cap="none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四樓會議室</a:t>
                      </a:r>
                      <a:endParaRPr sz="1600" u="none" strike="noStrike" cap="none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1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1" i="0" u="none" strike="noStrike" cap="none" dirty="0">
                          <a:solidFill>
                            <a:srgbClr val="FFFF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10：40~12：00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0" i="0" u="none" strike="noStrike" cap="none" dirty="0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導師</a:t>
                      </a:r>
                      <a:r>
                        <a:rPr lang="zh-TW" altLang="en-US" sz="2800" b="0" i="0" u="none" strike="noStrike" cap="none" dirty="0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時間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0" i="0" u="none" strike="noStrike" cap="none" dirty="0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各</a:t>
                      </a:r>
                      <a:r>
                        <a:rPr lang="zh-TW" sz="2800" b="0" i="0" u="none" strike="noStrike" cap="none" dirty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班教室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654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1" i="0" u="none" strike="noStrike" cap="none" dirty="0">
                          <a:solidFill>
                            <a:srgbClr val="FFFFF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12：00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0" i="0" u="none" strike="noStrike" cap="none" dirty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散會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zh-TW" sz="2800" b="0" i="0" u="none" strike="noStrike" cap="none" dirty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  <a:sym typeface="Arial"/>
                        </a:rPr>
                        <a:t> </a:t>
                      </a:r>
                      <a:endParaRPr sz="1600" u="none" strike="noStrike" cap="none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9" name="Google Shape;109;p2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活動流程</a:t>
            </a:r>
            <a:endParaRPr sz="4800" b="1" i="0" u="none" strike="noStrike" cap="none">
              <a:solidFill>
                <a:srgbClr val="DF322D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1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愛校服務實施方式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21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800"/>
              <a:buFont typeface="Arial"/>
              <a:buChar char="–"/>
            </a:pPr>
            <a:r>
              <a:rPr lang="zh-TW" sz="48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每日12:30至13:00執行校園環境整理或差勤</a:t>
            </a:r>
            <a:endParaRPr/>
          </a:p>
          <a:p>
            <a:pPr marL="742950" marR="0" lvl="1" indent="-3048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0F243E"/>
              </a:buClr>
              <a:buSzPts val="4800"/>
              <a:buFont typeface="Arial"/>
              <a:buChar char="–"/>
            </a:pPr>
            <a:r>
              <a:rPr lang="zh-TW" sz="48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寒、暑假期間執行校園環境整理或差勤</a:t>
            </a:r>
            <a:endParaRPr/>
          </a:p>
          <a:p>
            <a:pPr marL="742950" marR="0" lvl="1" indent="-3048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0F243E"/>
              </a:buClr>
              <a:buSzPts val="4800"/>
              <a:buFont typeface="Arial"/>
              <a:buChar char="–"/>
            </a:pPr>
            <a:r>
              <a:rPr lang="zh-TW" sz="48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學校舉辦重要活動執行校園環境整理或差勤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1880669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3"/>
          <p:cNvSpPr/>
          <p:nvPr/>
        </p:nvSpPr>
        <p:spPr>
          <a:xfrm>
            <a:off x="1258888" y="260350"/>
            <a:ext cx="7351712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 b="1" i="0" u="none" strike="noStrike" cap="none" dirty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衛生組</a:t>
            </a:r>
            <a:r>
              <a:rPr 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：</a:t>
            </a:r>
            <a:r>
              <a:rPr lang="zh-TW" altLang="en-US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防疫措施</a:t>
            </a:r>
            <a:endParaRPr sz="4800" b="1" i="0" u="none" strike="noStrike" cap="none" dirty="0">
              <a:solidFill>
                <a:srgbClr val="DF322D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83464" y="1225689"/>
            <a:ext cx="87782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0" lvl="1" indent="-457200">
              <a:buClr>
                <a:srgbClr val="0F243E"/>
              </a:buClr>
              <a:buSzPts val="4800"/>
              <a:buFont typeface="Arial" panose="020B0604020202020204" pitchFamily="34" charset="0"/>
              <a:buChar char="•"/>
            </a:pPr>
            <a:r>
              <a:rPr lang="zh-TW" altLang="en-US" sz="3200" b="1" dirty="0"/>
              <a:t>學校健康監測機制工作</a:t>
            </a:r>
            <a:r>
              <a:rPr lang="zh-TW" altLang="en-US" sz="3200" b="1" dirty="0" smtClean="0"/>
              <a:t>：</a:t>
            </a:r>
            <a:endParaRPr lang="en-US" altLang="zh-TW" sz="3200" b="1" dirty="0" smtClean="0"/>
          </a:p>
          <a:p>
            <a:pPr marL="438150" lvl="1">
              <a:buClr>
                <a:srgbClr val="0F243E"/>
              </a:buClr>
              <a:buSzPts val="4800"/>
            </a:pPr>
            <a:r>
              <a:rPr lang="zh-TW" altLang="en-US" sz="3200" dirty="0" smtClean="0"/>
              <a:t>持續</a:t>
            </a:r>
            <a:r>
              <a:rPr lang="zh-TW" altLang="en-US" sz="3200" dirty="0"/>
              <a:t>落實</a:t>
            </a:r>
            <a:r>
              <a:rPr lang="en-US" altLang="zh-TW" sz="3200" dirty="0"/>
              <a:t>3</a:t>
            </a:r>
            <a:r>
              <a:rPr lang="zh-TW" altLang="en-US" sz="3200" dirty="0"/>
              <a:t>級防護之健康</a:t>
            </a:r>
            <a:r>
              <a:rPr lang="zh-TW" altLang="en-US" sz="3200" dirty="0" smtClean="0"/>
              <a:t>監測機制</a:t>
            </a:r>
            <a:r>
              <a:rPr lang="zh-TW" altLang="en-US" sz="3200" dirty="0"/>
              <a:t>，</a:t>
            </a:r>
            <a:r>
              <a:rPr lang="zh-TW" altLang="en-US" sz="3200" dirty="0" smtClean="0"/>
              <a:t>除</a:t>
            </a:r>
            <a:r>
              <a:rPr lang="zh-TW" altLang="en-US" sz="3200" dirty="0"/>
              <a:t>校門口紅外線</a:t>
            </a:r>
            <a:r>
              <a:rPr lang="zh-TW" altLang="en-US" sz="3200" dirty="0" smtClean="0"/>
              <a:t>檢測儀以及額溫槍測量之外</a:t>
            </a:r>
            <a:r>
              <a:rPr lang="zh-TW" altLang="en-US" sz="3200" dirty="0"/>
              <a:t>，上下午各量</a:t>
            </a:r>
            <a:r>
              <a:rPr lang="zh-TW" altLang="en-US" sz="3200" dirty="0" smtClean="0"/>
              <a:t>一次體溫。</a:t>
            </a:r>
            <a:endParaRPr lang="en-US" altLang="zh-TW" sz="3200" dirty="0" smtClean="0"/>
          </a:p>
          <a:p>
            <a:pPr marL="895350" lvl="1" indent="-457200">
              <a:buClr>
                <a:srgbClr val="0F243E"/>
              </a:buClr>
              <a:buSzPts val="4800"/>
              <a:buFont typeface="Arial" panose="020B0604020202020204" pitchFamily="34" charset="0"/>
              <a:buChar char="•"/>
            </a:pPr>
            <a:r>
              <a:rPr lang="zh-TW" altLang="en-US" sz="3200" b="1" dirty="0" smtClean="0"/>
              <a:t>環境防疫工作：</a:t>
            </a:r>
            <a:endParaRPr lang="en-US" altLang="zh-TW" sz="3200" b="1" dirty="0" smtClean="0"/>
          </a:p>
          <a:p>
            <a:pPr marL="438150" lvl="1">
              <a:buClr>
                <a:srgbClr val="0F243E"/>
              </a:buClr>
              <a:buSzPts val="4800"/>
            </a:pPr>
            <a:r>
              <a:rPr lang="zh-TW" altLang="en-US" sz="3200" dirty="0" smtClean="0"/>
              <a:t>本校配有漂白水供各班每日自行做擦拭，同時要求學校吹冷氣必須保持</a:t>
            </a:r>
            <a:r>
              <a:rPr lang="en-US" altLang="zh-TW" sz="3200" dirty="0" smtClean="0"/>
              <a:t>15</a:t>
            </a:r>
            <a:r>
              <a:rPr lang="zh-TW" altLang="en-US" sz="3200" dirty="0" smtClean="0"/>
              <a:t>公分距離等。</a:t>
            </a:r>
            <a:endParaRPr lang="en-US" altLang="zh-TW" sz="3200" dirty="0"/>
          </a:p>
          <a:p>
            <a:pPr marL="1009650" indent="-571500">
              <a:buClr>
                <a:srgbClr val="0F243E"/>
              </a:buClr>
              <a:buSzPts val="4800"/>
              <a:buFont typeface="Arial" panose="020B0604020202020204" pitchFamily="34" charset="0"/>
              <a:buChar char="•"/>
            </a:pPr>
            <a:r>
              <a:rPr lang="zh-TW" altLang="en-US" sz="3200" b="1" dirty="0"/>
              <a:t>線</a:t>
            </a:r>
            <a:r>
              <a:rPr lang="zh-TW" altLang="en-US" sz="3200" b="1" dirty="0" smtClean="0"/>
              <a:t>上學習：</a:t>
            </a:r>
            <a:endParaRPr lang="en-US" altLang="zh-TW" sz="3200" b="1" dirty="0" smtClean="0"/>
          </a:p>
          <a:p>
            <a:pPr marL="438150">
              <a:buClr>
                <a:srgbClr val="0F243E"/>
              </a:buClr>
              <a:buSzPts val="4800"/>
            </a:pPr>
            <a:r>
              <a:rPr lang="zh-TW" altLang="en-US" sz="3200" dirty="0" smtClean="0"/>
              <a:t>相關防疫線上學習與數位</a:t>
            </a:r>
            <a:r>
              <a:rPr lang="zh-TW" altLang="en-US" sz="3200" dirty="0"/>
              <a:t>資訊可</a:t>
            </a:r>
            <a:r>
              <a:rPr lang="zh-TW" altLang="en-US" sz="3200" dirty="0" smtClean="0"/>
              <a:t>由本市教育局網頁、</a:t>
            </a:r>
            <a:r>
              <a:rPr lang="zh-TW" altLang="en-US" sz="3200" dirty="0">
                <a:solidFill>
                  <a:srgbClr val="FF0000"/>
                </a:solidFill>
              </a:rPr>
              <a:t>新北學</a:t>
            </a:r>
            <a:r>
              <a:rPr lang="en-US" altLang="zh-TW" sz="3200" dirty="0" smtClean="0">
                <a:solidFill>
                  <a:srgbClr val="FF0000"/>
                </a:solidFill>
              </a:rPr>
              <a:t>Bar</a:t>
            </a:r>
            <a:r>
              <a:rPr lang="zh-TW" altLang="en-US" sz="3200" dirty="0" smtClean="0"/>
              <a:t>之臉</a:t>
            </a:r>
            <a:r>
              <a:rPr lang="zh-TW" altLang="en-US" sz="3200" dirty="0"/>
              <a:t>書、</a:t>
            </a:r>
            <a:r>
              <a:rPr lang="zh-TW" altLang="en-US" sz="3200" dirty="0">
                <a:solidFill>
                  <a:srgbClr val="FF0000"/>
                </a:solidFill>
              </a:rPr>
              <a:t>校園通</a:t>
            </a:r>
            <a:r>
              <a:rPr lang="en-US" altLang="zh-TW" sz="3200" dirty="0" smtClean="0">
                <a:solidFill>
                  <a:srgbClr val="FF0000"/>
                </a:solidFill>
              </a:rPr>
              <a:t>App</a:t>
            </a:r>
            <a:r>
              <a:rPr lang="zh-TW" altLang="en-US" sz="3200" dirty="0" smtClean="0"/>
              <a:t>，</a:t>
            </a:r>
            <a:r>
              <a:rPr lang="zh-TW" altLang="en-US" sz="3200" dirty="0"/>
              <a:t>或至教育部學校衛生</a:t>
            </a:r>
            <a:r>
              <a:rPr lang="zh-TW" altLang="en-US" sz="3200" dirty="0" smtClean="0"/>
              <a:t>資訊網瀏覽。</a:t>
            </a:r>
            <a:endParaRPr lang="en-US" altLang="zh-TW" sz="3200" dirty="0" smtClean="0"/>
          </a:p>
          <a:p>
            <a:pPr marL="438150">
              <a:buClr>
                <a:srgbClr val="0F243E"/>
              </a:buClr>
              <a:buSzPts val="4800"/>
            </a:pPr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val="3798681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5"/>
          <p:cNvSpPr txBox="1">
            <a:spLocks noGrp="1"/>
          </p:cNvSpPr>
          <p:nvPr>
            <p:ph type="body" idx="1"/>
          </p:nvPr>
        </p:nvSpPr>
        <p:spPr>
          <a:xfrm>
            <a:off x="430212" y="1341437"/>
            <a:ext cx="8075612" cy="1247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zh-TW" sz="32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班級代表任務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zh-TW" sz="28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扮演班級事務與學校溝通的橋樑。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zh-TW" sz="28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代表出席學校家長會員代表大會，並參與家長委員會之選舉，互推出家長委員。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zh-TW" sz="3200" b="0" i="0" u="none" strike="noStrike" cap="none">
                <a:solidFill>
                  <a:schemeClr val="dk1"/>
                </a:solidFill>
                <a:latin typeface="BiauKai"/>
                <a:ea typeface="BiauKai"/>
                <a:cs typeface="BiauKai"/>
                <a:sym typeface="BiauKai"/>
              </a:rPr>
              <a:t>請每班至少推選1～2位家長代表參加家長會代表會。將現場發放代表大會邀請函。</a:t>
            </a:r>
            <a:endParaRPr/>
          </a:p>
        </p:txBody>
      </p:sp>
      <p:sp>
        <p:nvSpPr>
          <p:cNvPr id="275" name="Google Shape;275;p25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班級家長代表遴選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6"/>
          <p:cNvSpPr txBox="1"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1" name="Google Shape;281;p26" descr="3.背板輸出-林口高中-01-01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-603250"/>
            <a:ext cx="9144000" cy="7272337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26"/>
          <p:cNvSpPr/>
          <p:nvPr/>
        </p:nvSpPr>
        <p:spPr>
          <a:xfrm>
            <a:off x="350838" y="147638"/>
            <a:ext cx="5338762" cy="1553170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1A62"/>
              </a:buClr>
              <a:buSzPts val="4800"/>
              <a:buFont typeface="Arial"/>
              <a:buNone/>
            </a:pPr>
            <a:r>
              <a:rPr lang="zh-TW" sz="4800" b="1" i="0" u="none" strike="noStrike" cap="none">
                <a:solidFill>
                  <a:srgbClr val="3A1A62"/>
                </a:solidFill>
                <a:latin typeface="Arial"/>
                <a:ea typeface="Arial"/>
                <a:cs typeface="Arial"/>
                <a:sym typeface="Arial"/>
              </a:rPr>
              <a:t>親師座談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>
            <a:spLocks noGrp="1"/>
          </p:cNvSpPr>
          <p:nvPr>
            <p:ph type="body" idx="4294967295"/>
          </p:nvPr>
        </p:nvSpPr>
        <p:spPr>
          <a:xfrm>
            <a:off x="1691680" y="1268760"/>
            <a:ext cx="6995120" cy="4061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Calibri"/>
              <a:buAutoNum type="arabicPeriod"/>
            </a:pPr>
            <a:r>
              <a:rPr lang="zh-TW" sz="3600" b="1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學年學分制</a:t>
            </a:r>
            <a:endParaRPr sz="3600" b="1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7429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Calibri"/>
              <a:buAutoNum type="arabicPeriod"/>
            </a:pPr>
            <a:r>
              <a:rPr lang="zh-TW" sz="3600" b="1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畢業條件</a:t>
            </a:r>
            <a:endParaRPr sz="3600" b="1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7429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Calibri"/>
              <a:buAutoNum type="arabicPeriod"/>
            </a:pPr>
            <a:r>
              <a:rPr lang="zh-TW" sz="3600" b="1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段考請假</a:t>
            </a:r>
            <a:endParaRPr sz="3600" b="1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7429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Calibri"/>
              <a:buAutoNum type="arabicPeriod"/>
            </a:pPr>
            <a:r>
              <a:rPr lang="zh-TW" sz="3600" b="1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考試</a:t>
            </a:r>
            <a:r>
              <a:rPr lang="zh-TW" sz="3600" b="1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日程</a:t>
            </a:r>
            <a:endParaRPr lang="en-US" altLang="zh-TW" sz="3600" b="1" i="0" u="none" strike="noStrike" cap="none" dirty="0" smtClean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7429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Calibri"/>
              <a:buAutoNum type="arabicPeriod"/>
            </a:pPr>
            <a:r>
              <a:rPr lang="zh-TW" altLang="en-US" sz="3600" b="1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晚自習</a:t>
            </a:r>
            <a:endParaRPr sz="3600" b="1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7429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Calibri"/>
              <a:buAutoNum type="arabicPeriod"/>
            </a:pPr>
            <a:r>
              <a:rPr lang="zh-TW" sz="3600" b="1" i="0" u="none" strike="noStrike" cap="none" dirty="0" smtClean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大學</a:t>
            </a:r>
            <a:r>
              <a:rPr lang="zh-TW" sz="3600" b="1" i="0" u="none" strike="noStrike" cap="none" dirty="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多元入學方案</a:t>
            </a:r>
            <a:endParaRPr sz="3600" b="1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0" indent="-51435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1" i="0" u="none" strike="noStrike" cap="none" dirty="0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教務處</a:t>
            </a:r>
            <a:endParaRPr sz="4800" b="1" i="0" u="none" strike="noStrike" cap="none">
              <a:solidFill>
                <a:srgbClr val="DF322D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>
            <a:spLocks noGrp="1"/>
          </p:cNvSpPr>
          <p:nvPr>
            <p:ph type="body" idx="4294967295"/>
          </p:nvPr>
        </p:nvSpPr>
        <p:spPr>
          <a:xfrm>
            <a:off x="437136" y="1268760"/>
            <a:ext cx="82296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學分</a:t>
            </a: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：各科以上下學期成績平均及格者上下學期均授予學分。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補考</a:t>
            </a: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：學期成績40分以上得予補考，補考及格者以60分計分。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重修</a:t>
            </a: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：補考後學年平均仍不及格之科目，得就不及格學期申請重修，重修前後成績擇優登錄，及格者以60分計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重讀</a:t>
            </a: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：學年成績不及格科目學分數，超過當學年學分數1/2者，</a:t>
            </a:r>
            <a:r>
              <a:rPr lang="zh-TW" sz="3600" b="0" i="0" u="sng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得</a:t>
            </a: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重讀。</a:t>
            </a:r>
            <a:endParaRPr sz="3600" b="1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114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1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114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128" name="Google Shape;128;p5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學年學分制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高三自然組課程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1"/>
          <p:cNvSpPr txBox="1">
            <a:spLocks noGrp="1"/>
          </p:cNvSpPr>
          <p:nvPr>
            <p:ph type="body" idx="4294967295"/>
          </p:nvPr>
        </p:nvSpPr>
        <p:spPr>
          <a:xfrm>
            <a:off x="457200" y="1125538"/>
            <a:ext cx="8579296" cy="503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高三自然組物化生上課模式</a:t>
            </a:r>
            <a:endParaRPr sz="40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–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共同選修:選修物理*4</a:t>
            </a:r>
            <a:b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         選修化學*3+化學實驗*1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–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著重物化:上帝的百寶箱(物)*2+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None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          上帝的調色盤(化)*2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–"/>
            </a:pPr>
            <a:r>
              <a:rPr lang="zh-TW" sz="40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學群著重生物者:選修生物*4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3120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高三</a:t>
            </a:r>
            <a:r>
              <a:rPr lang="zh-TW" sz="4800" b="1" i="0" u="none" strike="noStrike" cap="none" dirty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畢業條件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6"/>
          <p:cNvSpPr txBox="1">
            <a:spLocks noGrp="1"/>
          </p:cNvSpPr>
          <p:nvPr>
            <p:ph type="body" idx="4294967295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2800"/>
              <a:buFont typeface="Arial"/>
              <a:buChar char="•"/>
            </a:pPr>
            <a:r>
              <a:rPr lang="zh-TW" sz="28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每學年66學分</a:t>
            </a:r>
            <a:r>
              <a:rPr lang="zh-TW" sz="280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，</a:t>
            </a:r>
            <a:r>
              <a:rPr lang="zh-TW" sz="28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三年共198學分。(</a:t>
            </a:r>
            <a:r>
              <a:rPr lang="zh-TW" sz="2800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必138、選60)</a:t>
            </a:r>
            <a:endParaRPr sz="28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452438" marR="0" lvl="0" indent="-427038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200"/>
              <a:buFont typeface="Calibri"/>
              <a:buAutoNum type="arabicPeriod"/>
            </a:pPr>
            <a:r>
              <a:rPr lang="zh-TW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需習得160學分，</a:t>
            </a:r>
            <a:endParaRPr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–"/>
            </a:pPr>
            <a:r>
              <a:rPr lang="zh-TW" sz="32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必修學分</a:t>
            </a:r>
            <a:r>
              <a:rPr lang="zh-TW" sz="32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至少</a:t>
            </a:r>
            <a:r>
              <a:rPr lang="zh-TW" sz="32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120 學分</a:t>
            </a:r>
            <a:r>
              <a:rPr lang="zh-TW" sz="32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，含後期中等教育共同核心課程</a:t>
            </a:r>
            <a:r>
              <a:rPr lang="zh-TW" sz="32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48學分</a:t>
            </a:r>
            <a:r>
              <a:rPr lang="zh-TW" sz="32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 sz="32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–"/>
            </a:pPr>
            <a:r>
              <a:rPr lang="zh-TW" sz="32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選修學分</a:t>
            </a:r>
            <a:r>
              <a:rPr lang="zh-TW" sz="32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至少</a:t>
            </a:r>
            <a:r>
              <a:rPr lang="zh-TW" sz="32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40學分</a:t>
            </a:r>
            <a:r>
              <a:rPr lang="zh-TW" sz="32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 sz="32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452438" marR="0" lvl="0" indent="-427038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AutoNum type="arabicPeriod"/>
            </a:pPr>
            <a:r>
              <a:rPr lang="zh-TW" b="0" i="0" u="none" strike="noStrike" cap="none">
                <a:solidFill>
                  <a:schemeClr val="dk2"/>
                </a:solidFill>
                <a:latin typeface="BiauKai"/>
                <a:ea typeface="BiauKai"/>
                <a:cs typeface="BiauKai"/>
                <a:sym typeface="BiauKai"/>
              </a:rPr>
              <a:t>修業期間德行評量之獎懲紀錄相抵後未滿三大過者。</a:t>
            </a:r>
            <a:endParaRPr b="0" i="0" u="none" strike="noStrike" cap="none">
              <a:solidFill>
                <a:schemeClr val="dk2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452438" marR="0" lvl="0" indent="-427038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AutoNum type="arabicPeriod"/>
            </a:pPr>
            <a:r>
              <a:rPr lang="zh-TW" b="0" i="0" u="none" strike="noStrike" cap="none">
                <a:solidFill>
                  <a:schemeClr val="dk2"/>
                </a:solidFill>
                <a:latin typeface="BiauKai"/>
                <a:ea typeface="BiauKai"/>
                <a:cs typeface="BiauKai"/>
                <a:sym typeface="BiauKai"/>
              </a:rPr>
              <a:t>未符合畢業條件，修畢120學分者發給修業證明書。</a:t>
            </a:r>
            <a:endParaRPr b="0" i="0" u="none" strike="noStrike" cap="none">
              <a:solidFill>
                <a:schemeClr val="dk2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段考請假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7"/>
          <p:cNvSpPr txBox="1">
            <a:spLocks noGrp="1"/>
          </p:cNvSpPr>
          <p:nvPr>
            <p:ph type="body" idx="4294967295"/>
          </p:nvPr>
        </p:nvSpPr>
        <p:spPr>
          <a:xfrm>
            <a:off x="457200" y="1196975"/>
            <a:ext cx="8229600" cy="478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因公、病或特殊事故請假獲准者，准予補行考試。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F243E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成績登錄</a:t>
            </a:r>
            <a:r>
              <a:rPr lang="zh-TW" sz="36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因公、重病、三等親</a:t>
            </a:r>
            <a:r>
              <a:rPr lang="zh-TW" sz="3600" b="0" i="0" u="none" strike="noStrike" cap="none">
                <a:solidFill>
                  <a:schemeClr val="dk2"/>
                </a:solidFill>
                <a:latin typeface="BiauKai"/>
                <a:ea typeface="BiauKai"/>
                <a:cs typeface="BiauKai"/>
                <a:sym typeface="BiauKai"/>
              </a:rPr>
              <a:t>內</a:t>
            </a: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之親屬喪亡得以實得分數登錄。其餘假別補考</a:t>
            </a:r>
            <a:r>
              <a:rPr lang="zh-TW" sz="36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最高以60分</a:t>
            </a: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為限。</a:t>
            </a:r>
            <a:endParaRPr sz="3600" b="0" i="0" u="none" strike="noStrike" cap="none">
              <a:solidFill>
                <a:srgbClr val="0F243E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Char char="•"/>
            </a:pPr>
            <a:r>
              <a:rPr lang="zh-TW" sz="36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無故缺考者</a:t>
            </a: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，不准補行考試，</a:t>
            </a:r>
            <a:r>
              <a:rPr lang="zh-TW" sz="3600" b="0" i="0" u="none" strike="noStrike" cap="none">
                <a:solidFill>
                  <a:srgbClr val="FF0000"/>
                </a:solidFill>
                <a:latin typeface="BiauKai"/>
                <a:ea typeface="BiauKai"/>
                <a:cs typeface="BiauKai"/>
                <a:sym typeface="BiauKai"/>
              </a:rPr>
              <a:t>成績以零分計</a:t>
            </a:r>
            <a:r>
              <a:rPr lang="zh-TW" sz="3600" b="0" i="0" u="none" strike="noStrike" cap="none">
                <a:solidFill>
                  <a:srgbClr val="0F243E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10</a:t>
            </a:r>
            <a:r>
              <a:rPr lang="en-US" alt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9</a:t>
            </a:r>
            <a:r>
              <a:rPr 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-1</a:t>
            </a:r>
            <a:r>
              <a:rPr lang="zh-TW" altLang="en-US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高三</a:t>
            </a:r>
            <a:r>
              <a:rPr 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考試</a:t>
            </a:r>
            <a:r>
              <a:rPr lang="zh-TW" sz="4800" b="1" i="0" u="none" strike="noStrike" cap="none" dirty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日程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" name="Google Shape;152;p8"/>
          <p:cNvGraphicFramePr/>
          <p:nvPr>
            <p:extLst>
              <p:ext uri="{D42A27DB-BD31-4B8C-83A1-F6EECF244321}">
                <p14:modId xmlns:p14="http://schemas.microsoft.com/office/powerpoint/2010/main" val="4239378042"/>
              </p:ext>
            </p:extLst>
          </p:nvPr>
        </p:nvGraphicFramePr>
        <p:xfrm>
          <a:off x="466344" y="1323276"/>
          <a:ext cx="8075600" cy="4068700"/>
        </p:xfrm>
        <a:graphic>
          <a:graphicData uri="http://schemas.openxmlformats.org/drawingml/2006/table">
            <a:tbl>
              <a:tblPr>
                <a:noFill/>
                <a:tableStyleId>{244F6889-C882-404C-8B75-E8CB84E5D2A6}</a:tableStyleId>
              </a:tblPr>
              <a:tblGrid>
                <a:gridCol w="353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Times"/>
                        <a:buNone/>
                      </a:pPr>
                      <a:r>
                        <a:rPr lang="zh-TW" sz="2000" b="1" i="0" u="none" strike="noStrike" cap="none" dirty="0">
                          <a:solidFill>
                            <a:srgbClr val="FFFFFF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時間</a:t>
                      </a:r>
                      <a:endParaRPr sz="1400" u="none" strike="noStrike" cap="none" dirty="0"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31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Times"/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Times"/>
                          <a:ea typeface="Times"/>
                          <a:cs typeface="Times"/>
                          <a:sym typeface="Times"/>
                        </a:rPr>
                        <a:t>考試</a:t>
                      </a:r>
                      <a:endParaRPr sz="1400" u="none" strike="noStrike" cap="none"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109/09/03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、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109/09/04</a:t>
                      </a:r>
                      <a:endParaRPr lang="zh-TW" altLang="en-US" sz="2800" dirty="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高三第一次學測模擬考</a:t>
                      </a:r>
                      <a:endParaRPr lang="zh-TW" altLang="en-US" sz="2800" dirty="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109/09/11</a:t>
                      </a:r>
                      <a:endParaRPr lang="zh-TW" altLang="en-US" sz="2800" dirty="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全校英文單字比賽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六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)</a:t>
                      </a:r>
                      <a:endParaRPr lang="zh-TW" altLang="en-US" sz="2800" dirty="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2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109/10/13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、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109/10/14</a:t>
                      </a:r>
                      <a:endParaRPr lang="zh-TW" altLang="en-US" sz="280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第一次期中考</a:t>
                      </a:r>
                      <a:endParaRPr lang="zh-TW" altLang="en-US" sz="2800" dirty="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109/11/02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、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109/11/03</a:t>
                      </a:r>
                      <a:endParaRPr lang="zh-TW" altLang="en-US" sz="280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高三第二次學測模擬考</a:t>
                      </a:r>
                      <a:endParaRPr lang="zh-TW" altLang="en-US" sz="2800" dirty="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109/12/02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、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109/12/03</a:t>
                      </a:r>
                      <a:endParaRPr lang="zh-TW" altLang="en-US" sz="280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第二次期中考</a:t>
                      </a:r>
                      <a:endParaRPr lang="zh-TW" altLang="en-US" sz="280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2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109/12/15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、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109/12/16</a:t>
                      </a:r>
                      <a:endParaRPr lang="zh-TW" altLang="en-US" sz="280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高三第三次學測模擬考</a:t>
                      </a:r>
                      <a:endParaRPr lang="zh-TW" altLang="en-US" sz="2800" dirty="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110/01/07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、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110/01/08</a:t>
                      </a:r>
                      <a:endParaRPr lang="zh-TW" altLang="en-US" sz="280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</a:rPr>
                        <a:t>高三期末考</a:t>
                      </a:r>
                      <a:endParaRPr lang="zh-TW" altLang="en-US" sz="2800" dirty="0"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250">
                <a:tc>
                  <a:txBody>
                    <a:bodyPr/>
                    <a:lstStyle/>
                    <a:p>
                      <a:pPr marR="0" algn="ctr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altLang="zh-TW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  <a:cs typeface="Arial"/>
                          <a:sym typeface="Arial"/>
                        </a:rPr>
                        <a:t>110/01/22</a:t>
                      </a:r>
                      <a:r>
                        <a:rPr lang="zh-TW" alt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  <a:cs typeface="Arial"/>
                          <a:sym typeface="Arial"/>
                        </a:rPr>
                        <a:t>、</a:t>
                      </a:r>
                      <a:r>
                        <a:rPr lang="en-US" altLang="zh-TW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  <a:cs typeface="Arial"/>
                          <a:sym typeface="Arial"/>
                        </a:rPr>
                        <a:t>110/01/23</a:t>
                      </a:r>
                      <a:endParaRPr lang="zh-TW" altLang="en-US" sz="1600" b="0" i="0" u="none" strike="noStrike" cap="none" dirty="0">
                        <a:solidFill>
                          <a:srgbClr val="000000"/>
                        </a:solidFill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文鼎細圓" panose="020F0309000000000000" pitchFamily="49" charset="-120"/>
                          <a:ea typeface="文鼎細圓" panose="020F0309000000000000" pitchFamily="49" charset="-120"/>
                          <a:cs typeface="Arial"/>
                          <a:sym typeface="Arial"/>
                        </a:rPr>
                        <a:t>大學基本學力測驗</a:t>
                      </a:r>
                      <a:endParaRPr lang="zh-TW" altLang="en-US" sz="1600" b="0" i="0" u="none" strike="noStrike" cap="none" dirty="0">
                        <a:solidFill>
                          <a:srgbClr val="000000"/>
                        </a:solidFill>
                        <a:effectLst/>
                        <a:latin typeface="文鼎細圓" panose="020F0309000000000000" pitchFamily="49" charset="-120"/>
                        <a:ea typeface="文鼎細圓" panose="020F0309000000000000" pitchFamily="49" charset="-120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797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"/>
          <p:cNvSpPr/>
          <p:nvPr/>
        </p:nvSpPr>
        <p:spPr>
          <a:xfrm>
            <a:off x="1258888" y="260350"/>
            <a:ext cx="7058025" cy="777875"/>
          </a:xfrm>
          <a:prstGeom prst="roundRect">
            <a:avLst>
              <a:gd name="adj" fmla="val 16667"/>
            </a:avLst>
          </a:prstGeom>
          <a:solidFill>
            <a:schemeClr val="lt1">
              <a:alpha val="41568"/>
            </a:schemeClr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F322D"/>
              </a:buClr>
              <a:buSzPts val="4800"/>
              <a:buFont typeface="BiauKai"/>
              <a:buNone/>
            </a:pPr>
            <a:r>
              <a:rPr lang="zh-TW" sz="4800" b="1" i="0" u="none" strike="noStrike" cap="none" dirty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高</a:t>
            </a:r>
            <a:r>
              <a:rPr lang="zh-TW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三</a:t>
            </a:r>
            <a:r>
              <a:rPr lang="zh-TW" altLang="en-US" sz="4800" b="1" i="0" u="none" strike="noStrike" cap="none" dirty="0" smtClean="0">
                <a:solidFill>
                  <a:srgbClr val="DF322D"/>
                </a:solidFill>
                <a:latin typeface="BiauKai"/>
                <a:ea typeface="BiauKai"/>
                <a:cs typeface="BiauKai"/>
                <a:sym typeface="BiauKai"/>
              </a:rPr>
              <a:t>晚自習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1"/>
          <p:cNvSpPr txBox="1">
            <a:spLocks noGrp="1"/>
          </p:cNvSpPr>
          <p:nvPr>
            <p:ph type="body" idx="4294967295"/>
          </p:nvPr>
        </p:nvSpPr>
        <p:spPr>
          <a:xfrm>
            <a:off x="457200" y="1125538"/>
            <a:ext cx="8579296" cy="503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altLang="en-US" sz="4000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週一</a:t>
            </a:r>
            <a:r>
              <a:rPr lang="en-US" altLang="zh-TW" sz="4000" b="0" i="0" u="none" strike="noStrike" cap="none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~</a:t>
            </a:r>
            <a:r>
              <a:rPr lang="zh-TW" altLang="en-US" sz="4000" b="0" i="0" u="none" strike="noStrike" cap="none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週四：原班或學習教室</a:t>
            </a:r>
            <a:r>
              <a:rPr lang="en-US" altLang="zh-TW" sz="4000" b="0" i="0" u="none" strike="noStrike" cap="none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BiauKai"/>
                <a:sym typeface="BiauKai"/>
              </a:rPr>
              <a:t>6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altLang="en-US" sz="3600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BiauKai"/>
              </a:rPr>
              <a:t>國定假日前一晚、段考第二晚暫停</a:t>
            </a:r>
            <a:endParaRPr lang="en-US" altLang="zh-TW" sz="3600" dirty="0" smtClean="0">
              <a:solidFill>
                <a:srgbClr val="0F243E"/>
              </a:solidFill>
              <a:latin typeface="標楷體" panose="03000509000000000000" pitchFamily="65" charset="-120"/>
              <a:ea typeface="標楷體" panose="03000509000000000000" pitchFamily="65" charset="-120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altLang="en-US" sz="3600" dirty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BiauKai"/>
              </a:rPr>
              <a:t>有督導</a:t>
            </a:r>
            <a:r>
              <a:rPr lang="zh-TW" altLang="en-US" sz="3600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BiauKai"/>
              </a:rPr>
              <a:t>老師</a:t>
            </a:r>
            <a:r>
              <a:rPr lang="en-US" altLang="zh-TW" sz="3600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BiauKai"/>
              </a:rPr>
              <a:t>(</a:t>
            </a:r>
            <a:r>
              <a:rPr lang="zh-TW" altLang="en-US" sz="3600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BiauKai"/>
              </a:rPr>
              <a:t>科目不定</a:t>
            </a:r>
            <a:r>
              <a:rPr lang="en-US" altLang="zh-TW" sz="3600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BiauKai"/>
              </a:rPr>
              <a:t>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r>
              <a:rPr lang="zh-TW" altLang="en-US" sz="3600" dirty="0" smtClean="0">
                <a:solidFill>
                  <a:srgbClr val="0F243E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BiauKai"/>
              </a:rPr>
              <a:t>上課時間不得走動</a:t>
            </a:r>
            <a:endParaRPr lang="en-US" altLang="zh-TW" sz="3600" dirty="0" smtClean="0">
              <a:solidFill>
                <a:srgbClr val="0F243E"/>
              </a:solidFill>
              <a:latin typeface="標楷體" panose="03000509000000000000" pitchFamily="65" charset="-120"/>
              <a:ea typeface="標楷體" panose="03000509000000000000" pitchFamily="65" charset="-120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endParaRPr lang="en-US" sz="4000" dirty="0">
              <a:solidFill>
                <a:srgbClr val="0F243E"/>
              </a:solidFill>
              <a:latin typeface="標楷體" panose="03000509000000000000" pitchFamily="65" charset="-120"/>
              <a:ea typeface="標楷體" panose="03000509000000000000" pitchFamily="65" charset="-120"/>
              <a:sym typeface="BiauKa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243E"/>
              </a:buClr>
              <a:buSzPts val="4000"/>
              <a:buFont typeface="Arial"/>
              <a:buChar char="•"/>
            </a:pPr>
            <a:endParaRPr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028560"/>
              </p:ext>
            </p:extLst>
          </p:nvPr>
        </p:nvGraphicFramePr>
        <p:xfrm>
          <a:off x="848242" y="4626321"/>
          <a:ext cx="7580533" cy="1276538"/>
        </p:xfrm>
        <a:graphic>
          <a:graphicData uri="http://schemas.openxmlformats.org/drawingml/2006/table">
            <a:tbl>
              <a:tblPr>
                <a:tableStyleId>{244F6889-C882-404C-8B75-E8CB84E5D2A6}</a:tableStyleId>
              </a:tblPr>
              <a:tblGrid>
                <a:gridCol w="1593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3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826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17:1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~18:00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18:00~19:20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19:20~19:25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19:25~20:40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20:40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26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晚餐</a:t>
                      </a:r>
                      <a:r>
                        <a:rPr 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入場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第一節晚自習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休息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第二節晚自習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放學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58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1221</Words>
  <Application>Microsoft Office PowerPoint</Application>
  <PresentationFormat>如螢幕大小 (4:3)</PresentationFormat>
  <Paragraphs>169</Paragraphs>
  <Slides>23</Slides>
  <Notes>23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23</vt:i4>
      </vt:variant>
    </vt:vector>
  </HeadingPairs>
  <TitlesOfParts>
    <vt:vector size="34" baseType="lpstr">
      <vt:lpstr>BiauKai</vt:lpstr>
      <vt:lpstr>Noto Sans Symbols</vt:lpstr>
      <vt:lpstr>文鼎細圓</vt:lpstr>
      <vt:lpstr>標楷體</vt:lpstr>
      <vt:lpstr>Arial</vt:lpstr>
      <vt:lpstr>Calibri</vt:lpstr>
      <vt:lpstr>Times</vt:lpstr>
      <vt:lpstr>Times New Roman</vt:lpstr>
      <vt:lpstr>Office 佈景主題</vt:lpstr>
      <vt:lpstr>1_Office 佈景主題</vt:lpstr>
      <vt:lpstr>3_Office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12</cp:revision>
  <cp:lastPrinted>2020-09-10T07:32:27Z</cp:lastPrinted>
  <dcterms:created xsi:type="dcterms:W3CDTF">2012-10-14T02:59:50Z</dcterms:created>
  <dcterms:modified xsi:type="dcterms:W3CDTF">2020-09-16T07:50:49Z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TC103626459990</vt:lpwstr>
  </property>
</Properties>
</file>